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2"/>
  </p:notesMasterIdLst>
  <p:handoutMasterIdLst>
    <p:handoutMasterId r:id="rId43"/>
  </p:handoutMasterIdLst>
  <p:sldIdLst>
    <p:sldId id="256" r:id="rId3"/>
    <p:sldId id="271" r:id="rId4"/>
    <p:sldId id="259" r:id="rId5"/>
    <p:sldId id="260" r:id="rId6"/>
    <p:sldId id="298" r:id="rId7"/>
    <p:sldId id="261" r:id="rId8"/>
    <p:sldId id="262" r:id="rId9"/>
    <p:sldId id="297" r:id="rId10"/>
    <p:sldId id="272" r:id="rId11"/>
    <p:sldId id="270" r:id="rId12"/>
    <p:sldId id="264" r:id="rId13"/>
    <p:sldId id="265" r:id="rId14"/>
    <p:sldId id="295" r:id="rId15"/>
    <p:sldId id="266" r:id="rId16"/>
    <p:sldId id="268" r:id="rId17"/>
    <p:sldId id="269" r:id="rId18"/>
    <p:sldId id="273" r:id="rId19"/>
    <p:sldId id="274" r:id="rId20"/>
    <p:sldId id="275"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9" r:id="rId40"/>
    <p:sldId id="31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6" d="100"/>
          <a:sy n="66" d="100"/>
        </p:scale>
        <p:origin x="-16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64A738-51B0-5349-ACB8-3CFFF1505FAE}" type="datetimeFigureOut">
              <a:rPr lang="en-US" smtClean="0"/>
              <a:t>22/03/16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CD1FD2-7C81-6C41-A117-8CA8B9338644}" type="slidenum">
              <a:rPr lang="en-US" smtClean="0"/>
              <a:t>‹#›</a:t>
            </a:fld>
            <a:endParaRPr lang="en-US"/>
          </a:p>
        </p:txBody>
      </p:sp>
    </p:spTree>
    <p:extLst>
      <p:ext uri="{BB962C8B-B14F-4D97-AF65-F5344CB8AC3E}">
        <p14:creationId xmlns:p14="http://schemas.microsoft.com/office/powerpoint/2010/main" val="3091326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1CD23-FC64-E741-B6FF-81E360C0F389}" type="datetimeFigureOut">
              <a:rPr lang="en-US" smtClean="0"/>
              <a:t>22/03/16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B66E17-BA74-BC46-BBEC-A15DA27B6511}" type="slidenum">
              <a:rPr lang="en-US" smtClean="0"/>
              <a:t>‹#›</a:t>
            </a:fld>
            <a:endParaRPr lang="en-US"/>
          </a:p>
        </p:txBody>
      </p:sp>
    </p:spTree>
    <p:extLst>
      <p:ext uri="{BB962C8B-B14F-4D97-AF65-F5344CB8AC3E}">
        <p14:creationId xmlns:p14="http://schemas.microsoft.com/office/powerpoint/2010/main" val="15051705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3/17/14</a:t>
            </a:r>
            <a:endParaRPr lang="en-US"/>
          </a:p>
        </p:txBody>
      </p:sp>
      <p:sp>
        <p:nvSpPr>
          <p:cNvPr id="8" name="Footer Placeholder 7"/>
          <p:cNvSpPr>
            <a:spLocks noGrp="1"/>
          </p:cNvSpPr>
          <p:nvPr>
            <p:ph type="ftr" sz="quarter" idx="11"/>
          </p:nvPr>
        </p:nvSpPr>
        <p:spPr/>
        <p:txBody>
          <a:bodyPr/>
          <a:lstStyle/>
          <a:p>
            <a:r>
              <a:rPr lang="en-US" smtClean="0"/>
              <a:t>Agile Dev. Processes | Eric Knauss</a:t>
            </a:r>
            <a:endParaRPr lang="en-US"/>
          </a:p>
        </p:txBody>
      </p:sp>
      <p:sp>
        <p:nvSpPr>
          <p:cNvPr id="9" name="Slide Number Placeholder 8"/>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3/17/14</a:t>
            </a:r>
            <a:endParaRPr lang="en-US"/>
          </a:p>
        </p:txBody>
      </p:sp>
      <p:sp>
        <p:nvSpPr>
          <p:cNvPr id="4" name="Footer Placeholder 3"/>
          <p:cNvSpPr>
            <a:spLocks noGrp="1"/>
          </p:cNvSpPr>
          <p:nvPr>
            <p:ph type="ftr" sz="quarter" idx="11"/>
          </p:nvPr>
        </p:nvSpPr>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3/17/14</a:t>
            </a:r>
            <a:endParaRPr lang="en-US"/>
          </a:p>
        </p:txBody>
      </p:sp>
      <p:sp>
        <p:nvSpPr>
          <p:cNvPr id="3" name="Footer Placeholder 2"/>
          <p:cNvSpPr>
            <a:spLocks noGrp="1"/>
          </p:cNvSpPr>
          <p:nvPr>
            <p:ph type="ftr" sz="quarter" idx="11"/>
          </p:nvPr>
        </p:nvSpPr>
        <p:spPr/>
        <p:txBody>
          <a:bodyPr/>
          <a:lstStyle/>
          <a:p>
            <a:r>
              <a:rPr lang="en-US" smtClean="0"/>
              <a:t>Agile Dev. Processes | Eric Knauss</a:t>
            </a:r>
            <a:endParaRPr lang="en-US"/>
          </a:p>
        </p:txBody>
      </p:sp>
      <p:sp>
        <p:nvSpPr>
          <p:cNvPr id="4" name="Slide Number Placeholder 3"/>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3/17/14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Agile Dev. Processes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63955-F0E3-BB44-8A7F-5E3BD1388D13}"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hyperlink" Target="http://agilemanifesto.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mailto:magnus.agren@chalmers.se" TargetMode="External"/><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hyperlink" Target="mailto:besker@chalmers.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github.com/oerich/EDA397/wiki/Groupings-of-Tea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Software Development</a:t>
            </a:r>
            <a:br>
              <a:rPr lang="en-US" dirty="0" smtClean="0"/>
            </a:br>
            <a:r>
              <a:rPr lang="en-US" dirty="0" smtClean="0"/>
              <a:t>(DIT191 / EDA397)</a:t>
            </a:r>
            <a:endParaRPr lang="en-US" dirty="0"/>
          </a:p>
        </p:txBody>
      </p:sp>
      <p:sp>
        <p:nvSpPr>
          <p:cNvPr id="3" name="Subtitle 2"/>
          <p:cNvSpPr>
            <a:spLocks noGrp="1"/>
          </p:cNvSpPr>
          <p:nvPr>
            <p:ph type="subTitle" idx="1"/>
          </p:nvPr>
        </p:nvSpPr>
        <p:spPr/>
        <p:txBody>
          <a:bodyPr/>
          <a:lstStyle/>
          <a:p>
            <a:r>
              <a:rPr lang="en-US" dirty="0" smtClean="0"/>
              <a:t>Eric Knauss</a:t>
            </a:r>
          </a:p>
          <a:p>
            <a:r>
              <a:rPr lang="en-US" dirty="0" smtClean="0"/>
              <a:t>&lt;</a:t>
            </a:r>
            <a:r>
              <a:rPr lang="en-US" u="sng" dirty="0" err="1" smtClean="0"/>
              <a:t>eric.knauss@cse.gu.se</a:t>
            </a:r>
            <a:r>
              <a:rPr lang="en-US" dirty="0" smtClean="0"/>
              <a:t>&gt;</a:t>
            </a:r>
            <a:endParaRPr lang="en-US" dirty="0"/>
          </a:p>
        </p:txBody>
      </p:sp>
    </p:spTree>
    <p:extLst>
      <p:ext uri="{BB962C8B-B14F-4D97-AF65-F5344CB8AC3E}">
        <p14:creationId xmlns:p14="http://schemas.microsoft.com/office/powerpoint/2010/main" val="35835668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agility in Software Development?</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t="1205" b="1205"/>
          <a:stretch>
            <a:fillRect/>
          </a:stretch>
        </p:blipFill>
        <p:spPr/>
      </p:pic>
      <p:sp>
        <p:nvSpPr>
          <p:cNvPr id="7" name="Rectangle 6"/>
          <p:cNvSpPr/>
          <p:nvPr/>
        </p:nvSpPr>
        <p:spPr>
          <a:xfrm>
            <a:off x="6047849" y="5976718"/>
            <a:ext cx="2638951" cy="246221"/>
          </a:xfrm>
          <a:prstGeom prst="rect">
            <a:avLst/>
          </a:prstGeom>
        </p:spPr>
        <p:txBody>
          <a:bodyPr wrap="none">
            <a:spAutoFit/>
          </a:bodyPr>
          <a:lstStyle/>
          <a:p>
            <a:r>
              <a:rPr lang="en-US" sz="1000" dirty="0" smtClean="0">
                <a:solidFill>
                  <a:schemeClr val="bg1"/>
                </a:solidFill>
              </a:rPr>
              <a:t>http://</a:t>
            </a:r>
            <a:r>
              <a:rPr lang="en-US" sz="1000" dirty="0" err="1" smtClean="0">
                <a:solidFill>
                  <a:schemeClr val="bg1"/>
                </a:solidFill>
              </a:rPr>
              <a:t>mediagallery.usatoday.com</a:t>
            </a:r>
            <a:r>
              <a:rPr lang="en-US" sz="1000" dirty="0" smtClean="0">
                <a:solidFill>
                  <a:schemeClr val="bg1"/>
                </a:solidFill>
              </a:rPr>
              <a:t>/</a:t>
            </a:r>
            <a:r>
              <a:rPr lang="en-US" sz="1000" dirty="0" err="1" smtClean="0">
                <a:solidFill>
                  <a:schemeClr val="bg1"/>
                </a:solidFill>
              </a:rPr>
              <a:t>New+Flame</a:t>
            </a:r>
            <a:endParaRPr lang="en-US" sz="1000" dirty="0">
              <a:solidFill>
                <a:schemeClr val="bg1"/>
              </a:solidFill>
            </a:endParaRPr>
          </a:p>
        </p:txBody>
      </p:sp>
      <p:sp>
        <p:nvSpPr>
          <p:cNvPr id="8" name="TextBox 7"/>
          <p:cNvSpPr txBox="1"/>
          <p:nvPr/>
        </p:nvSpPr>
        <p:spPr>
          <a:xfrm>
            <a:off x="5603818" y="4877696"/>
            <a:ext cx="2622533" cy="461665"/>
          </a:xfrm>
          <a:prstGeom prst="rect">
            <a:avLst/>
          </a:prstGeom>
          <a:noFill/>
        </p:spPr>
        <p:txBody>
          <a:bodyPr wrap="none" rtlCol="0">
            <a:spAutoFit/>
          </a:bodyPr>
          <a:lstStyle/>
          <a:p>
            <a:r>
              <a:rPr lang="en-US" sz="2400" b="1" dirty="0" smtClean="0">
                <a:solidFill>
                  <a:srgbClr val="FFFFFF"/>
                </a:solidFill>
              </a:rPr>
              <a:t>Agile: An Overview</a:t>
            </a:r>
            <a:endParaRPr lang="en-US" sz="2400" b="1"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454314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What is the “Software crisis”?</a:t>
            </a:r>
          </a:p>
          <a:p>
            <a:endParaRPr lang="en-US" dirty="0" smtClean="0"/>
          </a:p>
          <a:p>
            <a:pPr lvl="1"/>
            <a:r>
              <a:rPr lang="en-US" dirty="0" smtClean="0"/>
              <a:t>Software development inefficient</a:t>
            </a:r>
          </a:p>
          <a:p>
            <a:pPr lvl="1"/>
            <a:r>
              <a:rPr lang="en-US" dirty="0" smtClean="0"/>
              <a:t>Software does not meet requirements</a:t>
            </a:r>
          </a:p>
          <a:p>
            <a:pPr lvl="1"/>
            <a:r>
              <a:rPr lang="en-US" dirty="0" smtClean="0"/>
              <a:t>Projects over time/budget</a:t>
            </a:r>
          </a:p>
          <a:p>
            <a:pPr lvl="1"/>
            <a:r>
              <a:rPr lang="en-US" dirty="0" smtClean="0"/>
              <a:t>Projects were unmanageable and software unmaintainable</a:t>
            </a:r>
            <a:endParaRPr lang="en-US" dirty="0"/>
          </a:p>
        </p:txBody>
      </p:sp>
      <p:sp>
        <p:nvSpPr>
          <p:cNvPr id="7" name="Content Placeholder 6"/>
          <p:cNvSpPr>
            <a:spLocks noGrp="1"/>
          </p:cNvSpPr>
          <p:nvPr>
            <p:ph sz="half" idx="2"/>
          </p:nvPr>
        </p:nvSpPr>
        <p:spPr/>
        <p:txBody>
          <a:bodyPr>
            <a:normAutofit lnSpcReduction="10000"/>
          </a:bodyPr>
          <a:lstStyle/>
          <a:p>
            <a:r>
              <a:rPr lang="en-US" dirty="0" smtClean="0"/>
              <a:t>What can be done about it?</a:t>
            </a:r>
          </a:p>
          <a:p>
            <a:pPr marL="0" indent="0">
              <a:buNone/>
            </a:pPr>
            <a:endParaRPr lang="en-US" dirty="0" smtClean="0">
              <a:sym typeface="Wingdings"/>
            </a:endParaRPr>
          </a:p>
          <a:p>
            <a:pPr>
              <a:buFont typeface="Wingdings" charset="0"/>
              <a:buChar char="à"/>
            </a:pPr>
            <a:r>
              <a:rPr lang="en-US" dirty="0" smtClean="0"/>
              <a:t>Software Engineering</a:t>
            </a:r>
          </a:p>
          <a:p>
            <a:pPr lvl="1"/>
            <a:r>
              <a:rPr lang="en-US" dirty="0" smtClean="0"/>
              <a:t>Application of engineering to Software</a:t>
            </a:r>
          </a:p>
          <a:p>
            <a:pPr lvl="1"/>
            <a:r>
              <a:rPr lang="en-US" dirty="0" smtClean="0"/>
              <a:t>Systematic, disciplined, quantifiable approach to the development, operation, and maintenance of software</a:t>
            </a:r>
          </a:p>
          <a:p>
            <a:pPr lvl="1"/>
            <a:r>
              <a:rPr lang="en-US" dirty="0" smtClean="0"/>
              <a:t>Assure quality of process and product</a:t>
            </a:r>
            <a:endParaRPr lang="en-US" dirty="0"/>
          </a:p>
        </p:txBody>
      </p:sp>
      <p:sp>
        <p:nvSpPr>
          <p:cNvPr id="8" name="Footer Placeholder 7"/>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47103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Do you know examples of</a:t>
            </a:r>
          </a:p>
          <a:p>
            <a:pPr lvl="1"/>
            <a:endParaRPr lang="en-US" dirty="0" smtClean="0"/>
          </a:p>
          <a:p>
            <a:pPr lvl="1"/>
            <a:r>
              <a:rPr lang="en-US" dirty="0" smtClean="0"/>
              <a:t>Systematic</a:t>
            </a:r>
            <a:r>
              <a:rPr lang="en-US" dirty="0"/>
              <a:t>, disciplined, quantifiable </a:t>
            </a:r>
            <a:r>
              <a:rPr lang="en-US" dirty="0" smtClean="0"/>
              <a:t>approaches </a:t>
            </a:r>
            <a:r>
              <a:rPr lang="en-US" dirty="0"/>
              <a:t>to the development, operation, and maintenance of </a:t>
            </a:r>
            <a:r>
              <a:rPr lang="en-US" dirty="0" smtClean="0"/>
              <a:t>software?</a:t>
            </a:r>
          </a:p>
          <a:p>
            <a:pPr lvl="1"/>
            <a:endParaRPr lang="en-US" dirty="0"/>
          </a:p>
          <a:p>
            <a:pPr lvl="1"/>
            <a:r>
              <a:rPr lang="en-US" dirty="0" smtClean="0"/>
              <a:t>Applying engineering to software?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3543037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coming from?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flipH="1">
            <a:off x="457200" y="908720"/>
            <a:ext cx="8229600" cy="5328592"/>
          </a:xfrm>
        </p:spPr>
      </p:pic>
      <p:sp>
        <p:nvSpPr>
          <p:cNvPr id="7" name="Rectangle 6"/>
          <p:cNvSpPr/>
          <p:nvPr/>
        </p:nvSpPr>
        <p:spPr>
          <a:xfrm>
            <a:off x="5066617" y="5975763"/>
            <a:ext cx="3620183" cy="246221"/>
          </a:xfrm>
          <a:prstGeom prst="rect">
            <a:avLst/>
          </a:prstGeom>
        </p:spPr>
        <p:txBody>
          <a:bodyPr wrap="square">
            <a:spAutoFit/>
          </a:bodyPr>
          <a:lstStyle/>
          <a:p>
            <a:r>
              <a:rPr lang="en-US" sz="1000" dirty="0" smtClean="0">
                <a:solidFill>
                  <a:srgbClr val="FFFFFF"/>
                </a:solidFill>
              </a:rPr>
              <a:t>http://</a:t>
            </a:r>
            <a:r>
              <a:rPr lang="en-US" sz="1000" dirty="0" err="1" smtClean="0">
                <a:solidFill>
                  <a:srgbClr val="FFFFFF"/>
                </a:solidFill>
              </a:rPr>
              <a:t>commons.wikimedia.org</a:t>
            </a:r>
            <a:r>
              <a:rPr lang="en-US" sz="1000" dirty="0" smtClean="0">
                <a:solidFill>
                  <a:srgbClr val="FFFFFF"/>
                </a:solidFill>
              </a:rPr>
              <a:t>/wiki/</a:t>
            </a:r>
            <a:r>
              <a:rPr lang="en-US" sz="1000" dirty="0" err="1" smtClean="0">
                <a:solidFill>
                  <a:srgbClr val="FFFFFF"/>
                </a:solidFill>
              </a:rPr>
              <a:t>File:Waterfall_katoomba.JPG</a:t>
            </a:r>
            <a:endParaRPr lang="en-US" sz="1000" dirty="0">
              <a:solidFill>
                <a:srgbClr val="FFFFFF"/>
              </a:solidFill>
            </a:endParaRPr>
          </a:p>
        </p:txBody>
      </p:sp>
      <p:sp>
        <p:nvSpPr>
          <p:cNvPr id="8" name="Content Placeholder 4"/>
          <p:cNvSpPr txBox="1">
            <a:spLocks/>
          </p:cNvSpPr>
          <p:nvPr/>
        </p:nvSpPr>
        <p:spPr>
          <a:xfrm>
            <a:off x="609600" y="1061120"/>
            <a:ext cx="8229600"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smtClean="0">
              <a:solidFill>
                <a:srgbClr val="FFFFFF"/>
              </a:solidFill>
            </a:endParaRPr>
          </a:p>
          <a:p>
            <a:pPr marL="0" indent="0">
              <a:buNone/>
            </a:pPr>
            <a:endParaRPr lang="en-US" dirty="0">
              <a:solidFill>
                <a:srgbClr val="FFFFFF"/>
              </a:solidFill>
            </a:endParaRPr>
          </a:p>
          <a:p>
            <a:pPr marL="0" indent="0">
              <a:buNone/>
            </a:pPr>
            <a:r>
              <a:rPr lang="en-US" dirty="0" smtClean="0">
                <a:solidFill>
                  <a:srgbClr val="FFFFFF"/>
                </a:solidFill>
              </a:rPr>
              <a:t>Requirements</a:t>
            </a:r>
          </a:p>
          <a:p>
            <a:pPr marL="0" indent="0">
              <a:buNone/>
            </a:pPr>
            <a:r>
              <a:rPr lang="en-US" dirty="0" smtClean="0">
                <a:solidFill>
                  <a:srgbClr val="FFFFFF"/>
                </a:solidFill>
              </a:rPr>
              <a:t>	</a:t>
            </a:r>
          </a:p>
          <a:p>
            <a:pPr marL="0" indent="0">
              <a:buNone/>
            </a:pPr>
            <a:r>
              <a:rPr lang="en-US" dirty="0">
                <a:solidFill>
                  <a:srgbClr val="FFFFFF"/>
                </a:solidFill>
              </a:rPr>
              <a:t>	</a:t>
            </a:r>
            <a:r>
              <a:rPr lang="en-US" dirty="0" smtClean="0">
                <a:solidFill>
                  <a:srgbClr val="FFFFFF"/>
                </a:solidFill>
              </a:rPr>
              <a:t>	Design</a:t>
            </a:r>
          </a:p>
          <a:p>
            <a:pPr marL="0" indent="0">
              <a:buNone/>
            </a:pPr>
            <a:endParaRPr lang="en-US" dirty="0" smtClean="0">
              <a:solidFill>
                <a:srgbClr val="FFFFFF"/>
              </a:solidFill>
            </a:endParaRPr>
          </a:p>
          <a:p>
            <a:pPr marL="0" indent="0">
              <a:buNone/>
            </a:pPr>
            <a:r>
              <a:rPr lang="en-US" dirty="0">
                <a:solidFill>
                  <a:srgbClr val="FFFFFF"/>
                </a:solidFill>
              </a:rPr>
              <a:t>	</a:t>
            </a:r>
            <a:r>
              <a:rPr lang="en-US" dirty="0" smtClean="0">
                <a:solidFill>
                  <a:srgbClr val="FFFFFF"/>
                </a:solidFill>
              </a:rPr>
              <a:t>					Programming</a:t>
            </a:r>
          </a:p>
          <a:p>
            <a:pPr marL="0" indent="0">
              <a:buNone/>
            </a:pPr>
            <a:endParaRPr lang="en-US" dirty="0" smtClean="0">
              <a:solidFill>
                <a:srgbClr val="FFFFFF"/>
              </a:solidFill>
            </a:endParaRPr>
          </a:p>
          <a:p>
            <a:pPr marL="0" indent="0">
              <a:buNone/>
            </a:pPr>
            <a:r>
              <a:rPr lang="en-US" dirty="0" smtClean="0">
                <a:solidFill>
                  <a:srgbClr val="FFFFFF"/>
                </a:solidFill>
              </a:rPr>
              <a:t>			Test</a:t>
            </a:r>
            <a:endParaRPr lang="en-US"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32798221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Effect transition="in" filter="fade">
                                      <p:cBhvr>
                                        <p:cTn id="11" dur="500"/>
                                        <p:tgtEl>
                                          <p:spTgt spid="8">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fade">
                                      <p:cBhvr>
                                        <p:cTn id="19" dur="500"/>
                                        <p:tgtEl>
                                          <p:spTgt spid="8">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Effect transition="in" filter="fade">
                                      <p:cBhvr>
                                        <p:cTn id="2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Systematic sequential development</a:t>
            </a:r>
            <a:endParaRPr lang="en-US" dirty="0"/>
          </a:p>
        </p:txBody>
      </p:sp>
      <p:sp>
        <p:nvSpPr>
          <p:cNvPr id="5" name="Content Placeholder 4"/>
          <p:cNvSpPr>
            <a:spLocks noGrp="1"/>
          </p:cNvSpPr>
          <p:nvPr>
            <p:ph idx="1"/>
          </p:nvPr>
        </p:nvSpPr>
        <p:spPr/>
        <p:txBody>
          <a:bodyPr>
            <a:normAutofit/>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r>
              <a:rPr lang="en-US" dirty="0" smtClean="0"/>
              <a:t>Advantages</a:t>
            </a:r>
          </a:p>
          <a:p>
            <a:pPr lvl="1"/>
            <a:r>
              <a:rPr lang="en-US" dirty="0" smtClean="0"/>
              <a:t>Simple</a:t>
            </a:r>
          </a:p>
          <a:p>
            <a:pPr lvl="1"/>
            <a:r>
              <a:rPr lang="en-US" dirty="0" smtClean="0"/>
              <a:t>Controllable</a:t>
            </a:r>
          </a:p>
          <a:p>
            <a:pPr lvl="1"/>
            <a:r>
              <a:rPr lang="en-US" dirty="0" smtClean="0"/>
              <a:t>Cost efficient</a:t>
            </a:r>
          </a:p>
          <a:p>
            <a:r>
              <a:rPr lang="en-US" dirty="0" smtClean="0"/>
              <a:t>Problems</a:t>
            </a:r>
          </a:p>
          <a:p>
            <a:pPr lvl="1"/>
            <a:r>
              <a:rPr lang="en-US" dirty="0" smtClean="0"/>
              <a:t>Time-to-market</a:t>
            </a:r>
          </a:p>
          <a:p>
            <a:pPr lvl="1"/>
            <a:r>
              <a:rPr lang="en-US" dirty="0" smtClean="0"/>
              <a:t>What about change?</a:t>
            </a:r>
            <a:endParaRPr lang="en-US" dirty="0"/>
          </a:p>
        </p:txBody>
      </p:sp>
      <p:sp>
        <p:nvSpPr>
          <p:cNvPr id="6" name="Rectangle 5"/>
          <p:cNvSpPr/>
          <p:nvPr/>
        </p:nvSpPr>
        <p:spPr>
          <a:xfrm>
            <a:off x="3023630" y="98934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9654" y="1401239"/>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55678" y="181313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71703" y="222502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9"/>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1" name="Slide Number Placeholder 10"/>
          <p:cNvSpPr>
            <a:spLocks noGrp="1"/>
          </p:cNvSpPr>
          <p:nvPr>
            <p:ph type="sldNum" sz="quarter" idx="12"/>
          </p:nvPr>
        </p:nvSpPr>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140473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pPr marL="0" indent="0">
              <a:buNone/>
            </a:pPr>
            <a:r>
              <a:rPr lang="en-US" dirty="0" smtClean="0"/>
              <a:t>What can we do if time to market and robustness against late changes are more important than cost-efficiency?</a:t>
            </a:r>
          </a:p>
          <a:p>
            <a:pPr marL="0" indent="0">
              <a:buNone/>
            </a:pPr>
            <a:endParaRPr lang="en-US" dirty="0" smtClean="0"/>
          </a:p>
          <a:p>
            <a:r>
              <a:rPr lang="en-US" dirty="0" smtClean="0"/>
              <a:t>Requirements</a:t>
            </a:r>
          </a:p>
          <a:p>
            <a:r>
              <a:rPr lang="en-US" dirty="0" smtClean="0"/>
              <a:t>Design</a:t>
            </a:r>
          </a:p>
          <a:p>
            <a:r>
              <a:rPr lang="en-US" dirty="0" smtClean="0"/>
              <a:t>Programming</a:t>
            </a:r>
          </a:p>
          <a:p>
            <a:r>
              <a:rPr lang="en-US" dirty="0" smtClean="0"/>
              <a:t>Test</a:t>
            </a:r>
          </a:p>
          <a:p>
            <a:endParaRPr lang="en-US" dirty="0"/>
          </a:p>
        </p:txBody>
      </p:sp>
      <p:sp>
        <p:nvSpPr>
          <p:cNvPr id="6" name="Rectangle 5"/>
          <p:cNvSpPr/>
          <p:nvPr/>
        </p:nvSpPr>
        <p:spPr>
          <a:xfrm>
            <a:off x="3023630" y="98934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9654" y="1401239"/>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55678" y="181313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71703" y="222502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23630" y="442713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53492" y="4839030"/>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023630" y="6147843"/>
            <a:ext cx="4172640"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78796" y="5983601"/>
            <a:ext cx="1662309" cy="369332"/>
          </a:xfrm>
          <a:prstGeom prst="rect">
            <a:avLst/>
          </a:prstGeom>
          <a:solidFill>
            <a:schemeClr val="bg1"/>
          </a:solidFill>
        </p:spPr>
        <p:txBody>
          <a:bodyPr wrap="none" rtlCol="0">
            <a:spAutoFit/>
          </a:bodyPr>
          <a:lstStyle/>
          <a:p>
            <a:r>
              <a:rPr lang="en-US" dirty="0" smtClean="0"/>
              <a:t>Time-to-market</a:t>
            </a:r>
            <a:endParaRPr lang="en-US" dirty="0"/>
          </a:p>
        </p:txBody>
      </p:sp>
      <p:sp>
        <p:nvSpPr>
          <p:cNvPr id="12" name="Rectangle 11"/>
          <p:cNvSpPr/>
          <p:nvPr/>
        </p:nvSpPr>
        <p:spPr>
          <a:xfrm>
            <a:off x="4523670" y="525092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14007" y="5662819"/>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3023630" y="2761340"/>
            <a:ext cx="5979264"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139690" y="2596830"/>
            <a:ext cx="1662309" cy="369332"/>
          </a:xfrm>
          <a:prstGeom prst="rect">
            <a:avLst/>
          </a:prstGeom>
          <a:solidFill>
            <a:schemeClr val="bg1"/>
          </a:solidFill>
        </p:spPr>
        <p:txBody>
          <a:bodyPr wrap="none" rtlCol="0">
            <a:spAutoFit/>
          </a:bodyPr>
          <a:lstStyle/>
          <a:p>
            <a:r>
              <a:rPr lang="en-US" dirty="0" smtClean="0"/>
              <a:t>Time-to-market</a:t>
            </a:r>
            <a:endParaRPr lang="en-US" dirty="0"/>
          </a:p>
        </p:txBody>
      </p:sp>
      <p:sp>
        <p:nvSpPr>
          <p:cNvPr id="2" name="Title 1"/>
          <p:cNvSpPr>
            <a:spLocks noGrp="1"/>
          </p:cNvSpPr>
          <p:nvPr>
            <p:ph type="title"/>
          </p:nvPr>
        </p:nvSpPr>
        <p:spPr/>
        <p:txBody>
          <a:bodyPr/>
          <a:lstStyle/>
          <a:p>
            <a:r>
              <a:rPr lang="en-US" dirty="0" smtClean="0"/>
              <a:t>Towards concurrent development</a:t>
            </a:r>
            <a:endParaRPr lang="en-US" dirty="0"/>
          </a:p>
        </p:txBody>
      </p:sp>
      <p:sp>
        <p:nvSpPr>
          <p:cNvPr id="27" name="Footer Placeholder 26"/>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28" name="Slide Number Placeholder 27"/>
          <p:cNvSpPr>
            <a:spLocks noGrp="1"/>
          </p:cNvSpPr>
          <p:nvPr>
            <p:ph type="sldNum" sz="quarter" idx="12"/>
          </p:nvPr>
        </p:nvSpPr>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7536577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lnSpcReduction="10000"/>
          </a:bodyPr>
          <a:lstStyle/>
          <a:p>
            <a:r>
              <a:rPr lang="en-US" dirty="0" smtClean="0"/>
              <a:t>What is the consequence of concurrent development? </a:t>
            </a:r>
          </a:p>
          <a:p>
            <a:pPr lvl="1"/>
            <a:r>
              <a:rPr lang="en-US" dirty="0" smtClean="0"/>
              <a:t>(hint: why are concurrent tasks depicted longer than sequential tasks?)</a:t>
            </a:r>
          </a:p>
          <a:p>
            <a:endParaRPr lang="en-US" dirty="0"/>
          </a:p>
          <a:p>
            <a:r>
              <a:rPr lang="en-US" dirty="0" smtClean="0"/>
              <a:t>What has this to do with agile?</a:t>
            </a:r>
          </a:p>
          <a:p>
            <a:endParaRPr lang="en-US" dirty="0"/>
          </a:p>
          <a:p>
            <a:r>
              <a:rPr lang="en-US" dirty="0" smtClean="0"/>
              <a:t>What do you know about agile?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41371744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Iteration Models</a:t>
            </a:r>
            <a:endParaRPr lang="en-US" noProof="0" dirty="0"/>
          </a:p>
        </p:txBody>
      </p:sp>
      <p:sp>
        <p:nvSpPr>
          <p:cNvPr id="8" name="Inhaltsplatzhalter 7"/>
          <p:cNvSpPr>
            <a:spLocks noGrp="1"/>
          </p:cNvSpPr>
          <p:nvPr>
            <p:ph idx="1"/>
          </p:nvPr>
        </p:nvSpPr>
        <p:spPr/>
        <p:txBody>
          <a:bodyPr>
            <a:normAutofit/>
          </a:bodyPr>
          <a:lstStyle/>
          <a:p>
            <a:r>
              <a:rPr lang="en-US" noProof="0" dirty="0" smtClean="0"/>
              <a:t>System requirements </a:t>
            </a:r>
            <a:r>
              <a:rPr lang="en-US" i="1" noProof="0" dirty="0" smtClean="0"/>
              <a:t>always</a:t>
            </a:r>
            <a:r>
              <a:rPr lang="en-US" noProof="0" dirty="0" smtClean="0"/>
              <a:t> evolve during a project</a:t>
            </a:r>
          </a:p>
          <a:p>
            <a:endParaRPr lang="en-US" dirty="0"/>
          </a:p>
          <a:p>
            <a:r>
              <a:rPr lang="en-US" dirty="0" smtClean="0"/>
              <a:t>Iterations are part of larger development projects</a:t>
            </a:r>
          </a:p>
          <a:p>
            <a:endParaRPr lang="en-US" dirty="0"/>
          </a:p>
          <a:p>
            <a:r>
              <a:rPr lang="en-US" dirty="0" smtClean="0"/>
              <a:t>Iterations can be applied to any generic development process model</a:t>
            </a: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17</a:t>
            </a:fld>
            <a:endParaRPr kumimoji="0" lang="en-US"/>
          </a:p>
        </p:txBody>
      </p:sp>
    </p:spTree>
    <p:extLst>
      <p:ext uri="{BB962C8B-B14F-4D97-AF65-F5344CB8AC3E}">
        <p14:creationId xmlns:p14="http://schemas.microsoft.com/office/powerpoint/2010/main" val="2637455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smtClean="0"/>
              <a:t>Incremental delivery</a:t>
            </a:r>
            <a:endParaRPr lang="en-US" noProof="0" dirty="0"/>
          </a:p>
        </p:txBody>
      </p:sp>
      <p:sp>
        <p:nvSpPr>
          <p:cNvPr id="5" name="Rectangle 4"/>
          <p:cNvSpPr/>
          <p:nvPr/>
        </p:nvSpPr>
        <p:spPr>
          <a:xfrm>
            <a:off x="1619672"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Define outline requirements</a:t>
            </a:r>
            <a:endParaRPr lang="en-US" sz="1600" dirty="0">
              <a:latin typeface="Georgia"/>
              <a:cs typeface="Georgia"/>
            </a:endParaRPr>
          </a:p>
        </p:txBody>
      </p:sp>
      <p:cxnSp>
        <p:nvCxnSpPr>
          <p:cNvPr id="3" name="Straight Arrow Connector 2"/>
          <p:cNvCxnSpPr>
            <a:stCxn id="5" idx="3"/>
            <a:endCxn id="14" idx="1"/>
          </p:cNvCxnSpPr>
          <p:nvPr/>
        </p:nvCxnSpPr>
        <p:spPr>
          <a:xfrm>
            <a:off x="3347864" y="1808820"/>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635896"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Assign requirements to increments</a:t>
            </a:r>
            <a:endParaRPr lang="en-US" sz="1600" dirty="0">
              <a:latin typeface="Georgia"/>
              <a:cs typeface="Georgia"/>
            </a:endParaRPr>
          </a:p>
        </p:txBody>
      </p:sp>
      <p:sp>
        <p:nvSpPr>
          <p:cNvPr id="15" name="Rectangle 14"/>
          <p:cNvSpPr/>
          <p:nvPr/>
        </p:nvSpPr>
        <p:spPr>
          <a:xfrm>
            <a:off x="5652120"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Design system architecture</a:t>
            </a:r>
            <a:endParaRPr lang="en-US" sz="1600" dirty="0">
              <a:latin typeface="Georgia"/>
              <a:cs typeface="Georgia"/>
            </a:endParaRPr>
          </a:p>
        </p:txBody>
      </p:sp>
      <p:sp>
        <p:nvSpPr>
          <p:cNvPr id="17" name="Rectangle 16"/>
          <p:cNvSpPr/>
          <p:nvPr/>
        </p:nvSpPr>
        <p:spPr>
          <a:xfrm>
            <a:off x="5652120" y="2636912"/>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Develop system increment</a:t>
            </a:r>
            <a:endParaRPr lang="en-US" sz="1600" dirty="0">
              <a:latin typeface="Georgia"/>
              <a:cs typeface="Georgia"/>
            </a:endParaRPr>
          </a:p>
        </p:txBody>
      </p:sp>
      <p:sp>
        <p:nvSpPr>
          <p:cNvPr id="18" name="Rectangle 17"/>
          <p:cNvSpPr/>
          <p:nvPr/>
        </p:nvSpPr>
        <p:spPr>
          <a:xfrm>
            <a:off x="5652120" y="3861048"/>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Validate increment</a:t>
            </a:r>
            <a:endParaRPr lang="en-US" sz="1600" dirty="0">
              <a:latin typeface="Georgia"/>
              <a:cs typeface="Georgia"/>
            </a:endParaRPr>
          </a:p>
        </p:txBody>
      </p:sp>
      <p:sp>
        <p:nvSpPr>
          <p:cNvPr id="21" name="Rectangle 20"/>
          <p:cNvSpPr/>
          <p:nvPr/>
        </p:nvSpPr>
        <p:spPr>
          <a:xfrm>
            <a:off x="5652120" y="5085184"/>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Integrate increment</a:t>
            </a:r>
            <a:endParaRPr lang="en-US" sz="1600" dirty="0">
              <a:latin typeface="Georgia"/>
              <a:cs typeface="Georgia"/>
            </a:endParaRPr>
          </a:p>
        </p:txBody>
      </p:sp>
      <p:sp>
        <p:nvSpPr>
          <p:cNvPr id="24" name="Rectangle 23"/>
          <p:cNvSpPr/>
          <p:nvPr/>
        </p:nvSpPr>
        <p:spPr>
          <a:xfrm>
            <a:off x="3635896" y="5085184"/>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Validate system</a:t>
            </a:r>
            <a:endParaRPr lang="en-US" sz="1600" dirty="0">
              <a:latin typeface="Georgia"/>
              <a:cs typeface="Georgia"/>
            </a:endParaRPr>
          </a:p>
        </p:txBody>
      </p:sp>
      <p:cxnSp>
        <p:nvCxnSpPr>
          <p:cNvPr id="27" name="Straight Arrow Connector 26"/>
          <p:cNvCxnSpPr>
            <a:stCxn id="14" idx="3"/>
            <a:endCxn id="15" idx="1"/>
          </p:cNvCxnSpPr>
          <p:nvPr/>
        </p:nvCxnSpPr>
        <p:spPr>
          <a:xfrm>
            <a:off x="5364088" y="1808820"/>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2"/>
            <a:endCxn id="17" idx="0"/>
          </p:cNvCxnSpPr>
          <p:nvPr/>
        </p:nvCxnSpPr>
        <p:spPr>
          <a:xfrm>
            <a:off x="6516216" y="2204864"/>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7" idx="2"/>
            <a:endCxn id="18" idx="0"/>
          </p:cNvCxnSpPr>
          <p:nvPr/>
        </p:nvCxnSpPr>
        <p:spPr>
          <a:xfrm>
            <a:off x="6516216" y="3429000"/>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8" idx="2"/>
            <a:endCxn id="21" idx="0"/>
          </p:cNvCxnSpPr>
          <p:nvPr/>
        </p:nvCxnSpPr>
        <p:spPr>
          <a:xfrm>
            <a:off x="6516216" y="4653136"/>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1" idx="1"/>
            <a:endCxn id="24" idx="3"/>
          </p:cNvCxnSpPr>
          <p:nvPr/>
        </p:nvCxnSpPr>
        <p:spPr>
          <a:xfrm flipH="1">
            <a:off x="5364088" y="5481228"/>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Elbow Connector 39"/>
          <p:cNvCxnSpPr>
            <a:stCxn id="24" idx="0"/>
            <a:endCxn id="17" idx="1"/>
          </p:cNvCxnSpPr>
          <p:nvPr/>
        </p:nvCxnSpPr>
        <p:spPr>
          <a:xfrm rot="5400000" flipH="1" flipV="1">
            <a:off x="4049942" y="3483006"/>
            <a:ext cx="2052228" cy="1152128"/>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4" idx="1"/>
          </p:cNvCxnSpPr>
          <p:nvPr/>
        </p:nvCxnSpPr>
        <p:spPr>
          <a:xfrm flipH="1" flipV="1">
            <a:off x="3347864" y="5480947"/>
            <a:ext cx="288032" cy="2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691680" y="5253390"/>
            <a:ext cx="1582484" cy="369332"/>
          </a:xfrm>
          <a:prstGeom prst="rect">
            <a:avLst/>
          </a:prstGeom>
          <a:noFill/>
        </p:spPr>
        <p:txBody>
          <a:bodyPr wrap="none" rtlCol="0">
            <a:spAutoFit/>
          </a:bodyPr>
          <a:lstStyle/>
          <a:p>
            <a:r>
              <a:rPr lang="en-US" dirty="0" smtClean="0">
                <a:latin typeface="Georgia"/>
                <a:cs typeface="Georgia"/>
              </a:rPr>
              <a:t>Final delivery</a:t>
            </a:r>
            <a:endParaRPr lang="en-US" dirty="0">
              <a:latin typeface="Georgia"/>
              <a:cs typeface="Georgia"/>
            </a:endParaRPr>
          </a:p>
        </p:txBody>
      </p:sp>
      <p:sp>
        <p:nvSpPr>
          <p:cNvPr id="46" name="TextBox 45"/>
          <p:cNvSpPr txBox="1"/>
          <p:nvPr/>
        </p:nvSpPr>
        <p:spPr>
          <a:xfrm>
            <a:off x="2339752" y="3717032"/>
            <a:ext cx="2115182" cy="369332"/>
          </a:xfrm>
          <a:prstGeom prst="rect">
            <a:avLst/>
          </a:prstGeom>
          <a:noFill/>
        </p:spPr>
        <p:txBody>
          <a:bodyPr wrap="none" rtlCol="0">
            <a:spAutoFit/>
          </a:bodyPr>
          <a:lstStyle/>
          <a:p>
            <a:r>
              <a:rPr lang="en-US" dirty="0" smtClean="0">
                <a:latin typeface="Georgia"/>
                <a:cs typeface="Georgia"/>
              </a:rPr>
              <a:t>System incomplete</a:t>
            </a:r>
            <a:endParaRPr lang="en-US" dirty="0">
              <a:latin typeface="Georgia"/>
              <a:cs typeface="Georgia"/>
            </a:endParaRP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4" name="Slide Number Placeholder 3"/>
          <p:cNvSpPr>
            <a:spLocks noGrp="1"/>
          </p:cNvSpPr>
          <p:nvPr>
            <p:ph type="sldNum" sz="quarter" idx="12"/>
          </p:nvPr>
        </p:nvSpPr>
        <p:spPr/>
        <p:txBody>
          <a:bodyPr/>
          <a:lstStyle/>
          <a:p>
            <a:fld id="{91974DF9-AD47-4691-BA21-BBFCE3637A9A}" type="slidenum">
              <a:rPr kumimoji="0" lang="en-US" smtClean="0"/>
              <a:pPr/>
              <a:t>18</a:t>
            </a:fld>
            <a:endParaRPr kumimoji="0" lang="en-US"/>
          </a:p>
        </p:txBody>
      </p:sp>
    </p:spTree>
    <p:extLst>
      <p:ext uri="{BB962C8B-B14F-4D97-AF65-F5344CB8AC3E}">
        <p14:creationId xmlns:p14="http://schemas.microsoft.com/office/powerpoint/2010/main" val="3646332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Incremental delivery</a:t>
            </a:r>
            <a:endParaRPr lang="en-US" noProof="0" dirty="0"/>
          </a:p>
        </p:txBody>
      </p:sp>
      <p:sp>
        <p:nvSpPr>
          <p:cNvPr id="8" name="Inhaltsplatzhalter 7"/>
          <p:cNvSpPr>
            <a:spLocks noGrp="1"/>
          </p:cNvSpPr>
          <p:nvPr>
            <p:ph idx="1"/>
          </p:nvPr>
        </p:nvSpPr>
        <p:spPr/>
        <p:txBody>
          <a:bodyPr>
            <a:normAutofit/>
          </a:bodyPr>
          <a:lstStyle/>
          <a:p>
            <a:r>
              <a:rPr lang="en-US" noProof="0" dirty="0" smtClean="0"/>
              <a:t>Customer value can be delivered with each increment so system functionality is early available for customer’s feedback</a:t>
            </a:r>
          </a:p>
          <a:p>
            <a:endParaRPr lang="en-US" dirty="0"/>
          </a:p>
          <a:p>
            <a:r>
              <a:rPr lang="en-US" noProof="0" dirty="0" smtClean="0"/>
              <a:t>Early increments act as prototype to help elicit requirements for later increments</a:t>
            </a:r>
          </a:p>
          <a:p>
            <a:endParaRPr lang="en-US" dirty="0"/>
          </a:p>
          <a:p>
            <a:r>
              <a:rPr lang="en-US" noProof="0" dirty="0" smtClean="0"/>
              <a:t>Reduced risk of project failure</a:t>
            </a:r>
          </a:p>
          <a:p>
            <a:endParaRPr lang="en-US" dirty="0"/>
          </a:p>
          <a:p>
            <a:r>
              <a:rPr lang="en-US" noProof="0" dirty="0" smtClean="0"/>
              <a:t>The highest priority system services tend to receive the most testing</a:t>
            </a: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19</a:t>
            </a:fld>
            <a:endParaRPr kumimoji="0" lang="en-US"/>
          </a:p>
        </p:txBody>
      </p:sp>
    </p:spTree>
    <p:extLst>
      <p:ext uri="{BB962C8B-B14F-4D97-AF65-F5344CB8AC3E}">
        <p14:creationId xmlns:p14="http://schemas.microsoft.com/office/powerpoint/2010/main" val="14240361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87425" y="3975218"/>
            <a:ext cx="1374691" cy="1099753"/>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1490" y="5380354"/>
            <a:ext cx="1034415" cy="63875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00927" y="4697530"/>
            <a:ext cx="685873" cy="68282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3021" y="5650187"/>
            <a:ext cx="1529333" cy="36891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31151" y="3975218"/>
            <a:ext cx="1014180" cy="405672"/>
          </a:xfrm>
          <a:prstGeom prst="rect">
            <a:avLst/>
          </a:prstGeom>
        </p:spPr>
      </p:pic>
      <p:pic>
        <p:nvPicPr>
          <p:cNvPr id="8" name="Picture 7"/>
          <p:cNvPicPr>
            <a:picLocks noChangeAspect="1"/>
          </p:cNvPicPr>
          <p:nvPr/>
        </p:nvPicPr>
        <p:blipFill>
          <a:blip r:embed="rId7"/>
          <a:stretch>
            <a:fillRect/>
          </a:stretch>
        </p:blipFill>
        <p:spPr>
          <a:xfrm>
            <a:off x="1" y="3741254"/>
            <a:ext cx="9144000" cy="2633472"/>
          </a:xfrm>
          <a:prstGeom prst="rect">
            <a:avLst/>
          </a:prstGeom>
        </p:spPr>
      </p:pic>
      <p:pic>
        <p:nvPicPr>
          <p:cNvPr id="10" name="Picture 9" descr="eric-profile-square.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38241" y="891487"/>
            <a:ext cx="805760" cy="80441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0" y="3741254"/>
            <a:ext cx="9144000" cy="2633472"/>
          </a:xfrm>
          <a:prstGeom prst="rect">
            <a:avLst/>
          </a:prstGeom>
        </p:spPr>
      </p:pic>
      <p:pic>
        <p:nvPicPr>
          <p:cNvPr id="9" name="Picture 8"/>
          <p:cNvPicPr>
            <a:picLocks noChangeAspect="1"/>
          </p:cNvPicPr>
          <p:nvPr/>
        </p:nvPicPr>
        <p:blipFill>
          <a:blip r:embed="rId10"/>
          <a:stretch>
            <a:fillRect/>
          </a:stretch>
        </p:blipFill>
        <p:spPr>
          <a:xfrm>
            <a:off x="1" y="3741254"/>
            <a:ext cx="9144000" cy="2633472"/>
          </a:xfrm>
          <a:prstGeom prst="rect">
            <a:avLst/>
          </a:prstGeom>
        </p:spPr>
      </p:pic>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t="1" b="1979"/>
          <a:stretch/>
        </p:blipFill>
        <p:spPr>
          <a:xfrm>
            <a:off x="7497027" y="2852936"/>
            <a:ext cx="653546" cy="888318"/>
          </a:xfrm>
          <a:prstGeom prst="rect">
            <a:avLst/>
          </a:prstGeom>
        </p:spPr>
      </p:pic>
      <p:pic>
        <p:nvPicPr>
          <p:cNvPr id="20" name="Picture 1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477401" y="2852936"/>
            <a:ext cx="653546" cy="888318"/>
          </a:xfrm>
          <a:prstGeom prst="rect">
            <a:avLst/>
          </a:prstGeom>
        </p:spPr>
      </p:pic>
      <p:sp>
        <p:nvSpPr>
          <p:cNvPr id="11" name="Content Placeholder 2"/>
          <p:cNvSpPr>
            <a:spLocks noGrp="1"/>
          </p:cNvSpPr>
          <p:nvPr>
            <p:ph idx="1"/>
          </p:nvPr>
        </p:nvSpPr>
        <p:spPr>
          <a:xfrm>
            <a:off x="457199" y="908720"/>
            <a:ext cx="8565155" cy="5328592"/>
          </a:xfrm>
        </p:spPr>
        <p:txBody>
          <a:bodyPr>
            <a:normAutofit/>
          </a:bodyPr>
          <a:lstStyle/>
          <a:p>
            <a:r>
              <a:rPr lang="en-US" sz="2000" dirty="0" smtClean="0"/>
              <a:t>Born in Hattingen, Germany</a:t>
            </a:r>
          </a:p>
          <a:p>
            <a:r>
              <a:rPr lang="en-US" sz="2000" dirty="0" smtClean="0"/>
              <a:t>University in Dortmund and Hanover</a:t>
            </a:r>
          </a:p>
          <a:p>
            <a:r>
              <a:rPr lang="en-US" sz="2000" dirty="0" smtClean="0"/>
              <a:t>PhD in Hanover: 	</a:t>
            </a:r>
            <a:r>
              <a:rPr lang="en-US" sz="2000" b="1" dirty="0" smtClean="0">
                <a:solidFill>
                  <a:schemeClr val="tx1">
                    <a:lumMod val="50000"/>
                    <a:lumOff val="50000"/>
                  </a:schemeClr>
                </a:solidFill>
              </a:rPr>
              <a:t>Improving Requirements Documentation</a:t>
            </a:r>
            <a:br>
              <a:rPr lang="en-US" sz="2000" b="1" dirty="0" smtClean="0">
                <a:solidFill>
                  <a:schemeClr val="tx1">
                    <a:lumMod val="50000"/>
                    <a:lumOff val="50000"/>
                  </a:schemeClr>
                </a:solidFill>
              </a:rPr>
            </a:br>
            <a:r>
              <a:rPr lang="en-US" sz="2000" b="1" dirty="0" smtClean="0">
                <a:solidFill>
                  <a:schemeClr val="tx1">
                    <a:lumMod val="50000"/>
                    <a:lumOff val="50000"/>
                  </a:schemeClr>
                </a:solidFill>
              </a:rPr>
              <a:t>			based on Heuristics and Experience</a:t>
            </a:r>
          </a:p>
          <a:p>
            <a:r>
              <a:rPr lang="en-US" sz="2000" dirty="0" smtClean="0"/>
              <a:t>Postdoc in Hanover:	</a:t>
            </a:r>
            <a:r>
              <a:rPr lang="en-US" sz="2000" b="1" dirty="0" smtClean="0">
                <a:solidFill>
                  <a:srgbClr val="7F7F7F"/>
                </a:solidFill>
              </a:rPr>
              <a:t>Global Software Development</a:t>
            </a:r>
          </a:p>
          <a:p>
            <a:r>
              <a:rPr lang="en-US" sz="2000" dirty="0" smtClean="0"/>
              <a:t>Postdoc in Victoria BC: </a:t>
            </a:r>
            <a:r>
              <a:rPr lang="en-US" sz="2000" b="1" dirty="0" smtClean="0">
                <a:solidFill>
                  <a:srgbClr val="7F7F7F"/>
                </a:solidFill>
              </a:rPr>
              <a:t>RE in Distributed Large-</a:t>
            </a:r>
            <a:br>
              <a:rPr lang="en-US" sz="2000" b="1" dirty="0" smtClean="0">
                <a:solidFill>
                  <a:srgbClr val="7F7F7F"/>
                </a:solidFill>
              </a:rPr>
            </a:br>
            <a:r>
              <a:rPr lang="en-US" sz="2000" b="1" dirty="0" smtClean="0">
                <a:solidFill>
                  <a:srgbClr val="7F7F7F"/>
                </a:solidFill>
              </a:rPr>
              <a:t>			Scale Software Projects</a:t>
            </a:r>
          </a:p>
          <a:p>
            <a:endParaRPr lang="en-US" sz="2000" b="1" dirty="0">
              <a:solidFill>
                <a:srgbClr val="7F7F7F"/>
              </a:solidFill>
            </a:endParaRPr>
          </a:p>
          <a:p>
            <a:r>
              <a:rPr lang="en-US" sz="2000" b="1" dirty="0" smtClean="0">
                <a:solidFill>
                  <a:srgbClr val="7F7F7F"/>
                </a:solidFill>
                <a:effectLst>
                  <a:glow rad="101600">
                    <a:schemeClr val="bg1">
                      <a:alpha val="75000"/>
                    </a:schemeClr>
                  </a:glow>
                </a:effectLst>
              </a:rPr>
              <a:t>Topics</a:t>
            </a:r>
          </a:p>
          <a:p>
            <a:pPr lvl="1"/>
            <a:r>
              <a:rPr lang="en-US" sz="1600" b="1" dirty="0" smtClean="0">
                <a:solidFill>
                  <a:srgbClr val="7F7F7F"/>
                </a:solidFill>
                <a:effectLst>
                  <a:glow rad="101600">
                    <a:schemeClr val="bg1">
                      <a:alpha val="75000"/>
                    </a:schemeClr>
                  </a:glow>
                </a:effectLst>
              </a:rPr>
              <a:t>Requirements Engineering</a:t>
            </a:r>
          </a:p>
          <a:p>
            <a:pPr lvl="1"/>
            <a:r>
              <a:rPr lang="en-US" sz="1600" b="1" dirty="0" smtClean="0">
                <a:solidFill>
                  <a:srgbClr val="7F7F7F"/>
                </a:solidFill>
                <a:effectLst>
                  <a:glow rad="101600">
                    <a:schemeClr val="bg1">
                      <a:alpha val="75000"/>
                    </a:schemeClr>
                  </a:glow>
                </a:effectLst>
              </a:rPr>
              <a:t>Agile Methods</a:t>
            </a:r>
          </a:p>
          <a:p>
            <a:pPr lvl="1"/>
            <a:r>
              <a:rPr lang="en-US" sz="1600" b="1" dirty="0" smtClean="0">
                <a:solidFill>
                  <a:srgbClr val="7F7F7F"/>
                </a:solidFill>
                <a:effectLst>
                  <a:glow rad="101600">
                    <a:schemeClr val="bg1">
                      <a:alpha val="75000"/>
                    </a:schemeClr>
                  </a:glow>
                </a:effectLst>
              </a:rPr>
              <a:t>RE and Project Management</a:t>
            </a:r>
          </a:p>
          <a:p>
            <a:pPr lvl="1"/>
            <a:r>
              <a:rPr lang="en-US" sz="1600" b="1" dirty="0" smtClean="0">
                <a:solidFill>
                  <a:srgbClr val="7F7F7F"/>
                </a:solidFill>
                <a:effectLst>
                  <a:glow rad="101600">
                    <a:schemeClr val="bg1">
                      <a:alpha val="75000"/>
                    </a:schemeClr>
                  </a:glow>
                </a:effectLst>
              </a:rPr>
              <a:t>Experience and</a:t>
            </a:r>
            <a:br>
              <a:rPr lang="en-US" sz="1600" b="1" dirty="0" smtClean="0">
                <a:solidFill>
                  <a:srgbClr val="7F7F7F"/>
                </a:solidFill>
                <a:effectLst>
                  <a:glow rad="101600">
                    <a:schemeClr val="bg1">
                      <a:alpha val="75000"/>
                    </a:schemeClr>
                  </a:glow>
                </a:effectLst>
              </a:rPr>
            </a:br>
            <a:r>
              <a:rPr lang="en-US" sz="1600" b="1" dirty="0" smtClean="0">
                <a:solidFill>
                  <a:srgbClr val="7F7F7F"/>
                </a:solidFill>
                <a:effectLst>
                  <a:glow rad="101600">
                    <a:schemeClr val="bg1">
                      <a:alpha val="75000"/>
                    </a:schemeClr>
                  </a:glow>
                </a:effectLst>
              </a:rPr>
              <a:t>Knowledge Management</a:t>
            </a:r>
          </a:p>
          <a:p>
            <a:pPr marL="457200" lvl="1" indent="0">
              <a:buNone/>
            </a:pPr>
            <a:endParaRPr lang="en-US" sz="1600" b="1" dirty="0">
              <a:solidFill>
                <a:srgbClr val="7F7F7F"/>
              </a:solidFill>
              <a:effectLst>
                <a:glow rad="101600">
                  <a:schemeClr val="bg1">
                    <a:alpha val="75000"/>
                  </a:schemeClr>
                </a:glow>
              </a:effectLst>
            </a:endParaRPr>
          </a:p>
        </p:txBody>
      </p:sp>
      <p:sp>
        <p:nvSpPr>
          <p:cNvPr id="2" name="Title 1"/>
          <p:cNvSpPr>
            <a:spLocks noGrp="1"/>
          </p:cNvSpPr>
          <p:nvPr>
            <p:ph type="title"/>
          </p:nvPr>
        </p:nvSpPr>
        <p:spPr/>
        <p:txBody>
          <a:bodyPr/>
          <a:lstStyle/>
          <a:p>
            <a:r>
              <a:rPr lang="en-US" dirty="0" smtClean="0"/>
              <a:t>Hi, nice meeting you! (Short CV)</a:t>
            </a:r>
            <a:endParaRPr lang="en-US" dirty="0"/>
          </a:p>
        </p:txBody>
      </p:sp>
      <p:sp>
        <p:nvSpPr>
          <p:cNvPr id="21" name="Footer Placeholder 20"/>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22" name="Slide Number Placeholder 21"/>
          <p:cNvSpPr>
            <a:spLocks noGrp="1"/>
          </p:cNvSpPr>
          <p:nvPr>
            <p:ph type="sldNum" sz="quarter" idx="12"/>
          </p:nvPr>
        </p:nvSpPr>
        <p:spPr/>
        <p:txBody>
          <a:body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2212890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animEffect transition="in" filter="fade">
                                      <p:cBhvr>
                                        <p:cTn id="45" dur="500"/>
                                        <p:tgtEl>
                                          <p:spTgt spid="11">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xEl>
                                              <p:pRg st="9" end="9"/>
                                            </p:txEl>
                                          </p:spTgt>
                                        </p:tgtEl>
                                        <p:attrNameLst>
                                          <p:attrName>style.visibility</p:attrName>
                                        </p:attrNameLst>
                                      </p:cBhvr>
                                      <p:to>
                                        <p:strVal val="visible"/>
                                      </p:to>
                                    </p:set>
                                    <p:animEffect transition="in" filter="fade">
                                      <p:cBhvr>
                                        <p:cTn id="48" dur="500"/>
                                        <p:tgtEl>
                                          <p:spTgt spid="11">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xEl>
                                              <p:pRg st="10" end="10"/>
                                            </p:txEl>
                                          </p:spTgt>
                                        </p:tgtEl>
                                        <p:attrNameLst>
                                          <p:attrName>style.visibility</p:attrName>
                                        </p:attrNameLst>
                                      </p:cBhvr>
                                      <p:to>
                                        <p:strVal val="visible"/>
                                      </p:to>
                                    </p:set>
                                    <p:animEffect transition="in" filter="fade">
                                      <p:cBhvr>
                                        <p:cTn id="51" dur="500"/>
                                        <p:tgtEl>
                                          <p:spTgt spid="11">
                                            <p:txEl>
                                              <p:pRg st="10" end="10"/>
                                            </p:txEl>
                                          </p:spTgt>
                                        </p:tgtEl>
                                      </p:cBhvr>
                                    </p:animEffect>
                                  </p:childTnLst>
                                </p:cTn>
                              </p:par>
                              <p:par>
                                <p:cTn id="52" presetID="10" presetClass="exit" presetSubtype="0" fill="hold"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Manifesto</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846" y="836712"/>
            <a:ext cx="9276748" cy="4032448"/>
          </a:xfrm>
          <a:prstGeom prst="rect">
            <a:avLst/>
          </a:prstGeom>
        </p:spPr>
      </p:pic>
      <p:sp>
        <p:nvSpPr>
          <p:cNvPr id="6" name="TextBox 5"/>
          <p:cNvSpPr txBox="1"/>
          <p:nvPr/>
        </p:nvSpPr>
        <p:spPr>
          <a:xfrm>
            <a:off x="395536" y="4869160"/>
            <a:ext cx="8424936" cy="1477328"/>
          </a:xfrm>
          <a:prstGeom prst="rect">
            <a:avLst/>
          </a:prstGeom>
          <a:noFill/>
        </p:spPr>
        <p:txBody>
          <a:bodyPr wrap="square" rtlCol="0">
            <a:spAutoFit/>
          </a:bodyPr>
          <a:lstStyle/>
          <a:p>
            <a:r>
              <a:rPr lang="en-US" dirty="0" smtClean="0">
                <a:hlinkClick r:id="rId3"/>
              </a:rPr>
              <a:t>http://agilemanifesto.org</a:t>
            </a:r>
            <a:endParaRPr lang="en-US" dirty="0" smtClean="0"/>
          </a:p>
          <a:p>
            <a:pPr marL="285750" indent="-285750">
              <a:buFont typeface="Arial"/>
              <a:buChar char="•"/>
            </a:pPr>
            <a:r>
              <a:rPr lang="en-US" dirty="0" smtClean="0"/>
              <a:t>Began as a provocation: Plan-driven development did not safe the Software world…</a:t>
            </a:r>
          </a:p>
          <a:p>
            <a:pPr marL="285750" indent="-285750">
              <a:buFont typeface="Arial"/>
              <a:buChar char="•"/>
            </a:pPr>
            <a:r>
              <a:rPr lang="en-US" dirty="0" smtClean="0"/>
              <a:t>Now a very serious movement, well adapted in industry.</a:t>
            </a:r>
          </a:p>
          <a:p>
            <a:pPr marL="285750" indent="-285750">
              <a:buFont typeface="Arial"/>
              <a:buChar char="•"/>
            </a:pPr>
            <a:r>
              <a:rPr lang="en-US" dirty="0" smtClean="0"/>
              <a:t>There are a couple of established agile methods: How to integrate these values in everyday software development</a:t>
            </a:r>
          </a:p>
        </p:txBody>
      </p:sp>
      <p:sp>
        <p:nvSpPr>
          <p:cNvPr id="3" name="Footer Placeholder 2"/>
          <p:cNvSpPr>
            <a:spLocks noGrp="1"/>
          </p:cNvSpPr>
          <p:nvPr>
            <p:ph type="ftr" sz="quarter" idx="11"/>
          </p:nvPr>
        </p:nvSpPr>
        <p:spPr/>
        <p:txBody>
          <a:bodyPr/>
          <a:lstStyle/>
          <a:p>
            <a:r>
              <a:rPr lang="de-DE" smtClean="0"/>
              <a:t>Agile Software Dev. | Eric Knauss</a:t>
            </a:r>
            <a:endParaRPr lang="de-DE"/>
          </a:p>
        </p:txBody>
      </p:sp>
      <p:sp>
        <p:nvSpPr>
          <p:cNvPr id="5" name="Slide Number Placeholder 4"/>
          <p:cNvSpPr>
            <a:spLocks noGrp="1"/>
          </p:cNvSpPr>
          <p:nvPr>
            <p:ph type="sldNum" sz="quarter" idx="12"/>
          </p:nvPr>
        </p:nvSpPr>
        <p:spPr/>
        <p:txBody>
          <a:bodyPr/>
          <a:lstStyle/>
          <a:p>
            <a:fld id="{91974DF9-AD47-4691-BA21-BBFCE3637A9A}" type="slidenum">
              <a:rPr kumimoji="0" lang="en-US" smtClean="0"/>
              <a:pPr/>
              <a:t>20</a:t>
            </a:fld>
            <a:endParaRPr kumimoji="0" lang="en-US"/>
          </a:p>
        </p:txBody>
      </p:sp>
    </p:spTree>
    <p:extLst>
      <p:ext uri="{BB962C8B-B14F-4D97-AF65-F5344CB8AC3E}">
        <p14:creationId xmlns:p14="http://schemas.microsoft.com/office/powerpoint/2010/main" val="1828696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a:bodyPr>
          <a:lstStyle/>
          <a:p>
            <a:r>
              <a:rPr lang="en-US" dirty="0" smtClean="0"/>
              <a:t>Can the following projects be agile?</a:t>
            </a:r>
          </a:p>
          <a:p>
            <a:pPr lvl="1"/>
            <a:r>
              <a:rPr lang="en-US" dirty="0" smtClean="0"/>
              <a:t>App development</a:t>
            </a:r>
          </a:p>
          <a:p>
            <a:pPr lvl="1"/>
            <a:r>
              <a:rPr lang="en-US" dirty="0" smtClean="0"/>
              <a:t>Online shop</a:t>
            </a:r>
          </a:p>
          <a:p>
            <a:pPr lvl="1"/>
            <a:r>
              <a:rPr lang="en-US" dirty="0" smtClean="0"/>
              <a:t>Mission controller for Airplane</a:t>
            </a:r>
          </a:p>
          <a:p>
            <a:pPr lvl="1"/>
            <a:r>
              <a:rPr lang="en-US" dirty="0" smtClean="0"/>
              <a:t>Controller for nuclear plant</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893010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4644008" y="1412776"/>
            <a:ext cx="4320480" cy="2016224"/>
          </a:xfrm>
          <a:prstGeom prst="cloud">
            <a:avLst/>
          </a:prstGeom>
        </p:spPr>
        <p:style>
          <a:lnRef idx="1">
            <a:schemeClr val="accent3"/>
          </a:lnRef>
          <a:fillRef idx="2">
            <a:schemeClr val="accent3"/>
          </a:fillRef>
          <a:effectRef idx="1">
            <a:schemeClr val="accent3"/>
          </a:effectRef>
          <a:fontRef idx="minor">
            <a:schemeClr val="dk1"/>
          </a:fontRef>
        </p:style>
        <p:txBody>
          <a:bodyPr rtlCol="0" anchor="t"/>
          <a:lstStyle/>
          <a:p>
            <a:pPr algn="r"/>
            <a:r>
              <a:rPr lang="en-US" b="1" i="1" u="sng" dirty="0" smtClean="0"/>
              <a:t>Continuous process</a:t>
            </a:r>
            <a:endParaRPr lang="en-US" b="1" i="1" u="sng" dirty="0"/>
          </a:p>
        </p:txBody>
      </p:sp>
      <p:sp>
        <p:nvSpPr>
          <p:cNvPr id="18" name="Cloud 17"/>
          <p:cNvSpPr/>
          <p:nvPr/>
        </p:nvSpPr>
        <p:spPr>
          <a:xfrm>
            <a:off x="107504" y="3960440"/>
            <a:ext cx="4392488" cy="2420888"/>
          </a:xfrm>
          <a:prstGeom prst="cloud">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b="1" i="1" u="sng" dirty="0" smtClean="0"/>
              <a:t>Shared understanding</a:t>
            </a:r>
            <a:endParaRPr lang="en-US" b="1" i="1" u="sng" dirty="0"/>
          </a:p>
        </p:txBody>
      </p:sp>
      <p:sp>
        <p:nvSpPr>
          <p:cNvPr id="19" name="Cloud 18"/>
          <p:cNvSpPr/>
          <p:nvPr/>
        </p:nvSpPr>
        <p:spPr>
          <a:xfrm>
            <a:off x="4788024" y="4149080"/>
            <a:ext cx="3960440" cy="1302099"/>
          </a:xfrm>
          <a:prstGeom prst="cloud">
            <a:avLst/>
          </a:prstGeom>
        </p:spPr>
        <p:style>
          <a:lnRef idx="1">
            <a:schemeClr val="accent6"/>
          </a:lnRef>
          <a:fillRef idx="2">
            <a:schemeClr val="accent6"/>
          </a:fillRef>
          <a:effectRef idx="1">
            <a:schemeClr val="accent6"/>
          </a:effectRef>
          <a:fontRef idx="minor">
            <a:schemeClr val="dk1"/>
          </a:fontRef>
        </p:style>
        <p:txBody>
          <a:bodyPr rtlCol="0" anchor="b"/>
          <a:lstStyle/>
          <a:p>
            <a:r>
              <a:rPr lang="en-US" b="1" i="1" u="sng" dirty="0" smtClean="0"/>
              <a:t>Programmer welfare</a:t>
            </a:r>
            <a:endParaRPr lang="en-US" b="1" i="1" u="sng" dirty="0"/>
          </a:p>
        </p:txBody>
      </p:sp>
      <p:sp>
        <p:nvSpPr>
          <p:cNvPr id="16" name="Cloud 15"/>
          <p:cNvSpPr/>
          <p:nvPr/>
        </p:nvSpPr>
        <p:spPr>
          <a:xfrm>
            <a:off x="-108520" y="1052736"/>
            <a:ext cx="4320480" cy="3168352"/>
          </a:xfrm>
          <a:prstGeom prst="cloud">
            <a:avLst/>
          </a:prstGeom>
        </p:spPr>
        <p:style>
          <a:lnRef idx="1">
            <a:schemeClr val="accent5"/>
          </a:lnRef>
          <a:fillRef idx="2">
            <a:schemeClr val="accent5"/>
          </a:fillRef>
          <a:effectRef idx="1">
            <a:schemeClr val="accent5"/>
          </a:effectRef>
          <a:fontRef idx="minor">
            <a:schemeClr val="dk1"/>
          </a:fontRef>
        </p:style>
        <p:txBody>
          <a:bodyPr rtlCol="0" anchor="b"/>
          <a:lstStyle/>
          <a:p>
            <a:r>
              <a:rPr lang="en-US" b="1" i="1" u="sng" dirty="0" smtClean="0"/>
              <a:t>Feedback</a:t>
            </a:r>
            <a:endParaRPr lang="en-US" b="1" i="1" u="sng" dirty="0"/>
          </a:p>
        </p:txBody>
      </p:sp>
      <p:sp>
        <p:nvSpPr>
          <p:cNvPr id="2" name="Title 1"/>
          <p:cNvSpPr>
            <a:spLocks noGrp="1"/>
          </p:cNvSpPr>
          <p:nvPr>
            <p:ph type="title"/>
          </p:nvPr>
        </p:nvSpPr>
        <p:spPr/>
        <p:txBody>
          <a:bodyPr/>
          <a:lstStyle/>
          <a:p>
            <a:r>
              <a:rPr lang="en-US" dirty="0" smtClean="0"/>
              <a:t>XP Practices</a:t>
            </a:r>
            <a:endParaRPr lang="en-US" dirty="0"/>
          </a:p>
        </p:txBody>
      </p:sp>
      <p:sp>
        <p:nvSpPr>
          <p:cNvPr id="4" name="TextBox 3"/>
          <p:cNvSpPr txBox="1"/>
          <p:nvPr/>
        </p:nvSpPr>
        <p:spPr>
          <a:xfrm>
            <a:off x="539552" y="1484784"/>
            <a:ext cx="1872966" cy="369332"/>
          </a:xfrm>
          <a:prstGeom prst="rect">
            <a:avLst/>
          </a:prstGeom>
          <a:noFill/>
        </p:spPr>
        <p:txBody>
          <a:bodyPr wrap="none" rtlCol="0">
            <a:spAutoFit/>
          </a:bodyPr>
          <a:lstStyle/>
          <a:p>
            <a:r>
              <a:rPr lang="en-US" dirty="0" smtClean="0"/>
              <a:t>Pair Programming</a:t>
            </a:r>
            <a:endParaRPr lang="en-US" dirty="0"/>
          </a:p>
        </p:txBody>
      </p:sp>
      <p:sp>
        <p:nvSpPr>
          <p:cNvPr id="5" name="TextBox 4"/>
          <p:cNvSpPr txBox="1"/>
          <p:nvPr/>
        </p:nvSpPr>
        <p:spPr>
          <a:xfrm>
            <a:off x="1547664" y="2852936"/>
            <a:ext cx="1563574" cy="369332"/>
          </a:xfrm>
          <a:prstGeom prst="rect">
            <a:avLst/>
          </a:prstGeom>
          <a:noFill/>
        </p:spPr>
        <p:txBody>
          <a:bodyPr wrap="none" rtlCol="0">
            <a:spAutoFit/>
          </a:bodyPr>
          <a:lstStyle/>
          <a:p>
            <a:r>
              <a:rPr lang="en-US" dirty="0" smtClean="0"/>
              <a:t>Planning game</a:t>
            </a:r>
            <a:endParaRPr lang="en-US" dirty="0"/>
          </a:p>
        </p:txBody>
      </p:sp>
      <p:sp>
        <p:nvSpPr>
          <p:cNvPr id="6" name="TextBox 5"/>
          <p:cNvSpPr txBox="1"/>
          <p:nvPr/>
        </p:nvSpPr>
        <p:spPr>
          <a:xfrm>
            <a:off x="251520" y="2348880"/>
            <a:ext cx="1020532" cy="369332"/>
          </a:xfrm>
          <a:prstGeom prst="rect">
            <a:avLst/>
          </a:prstGeom>
          <a:noFill/>
        </p:spPr>
        <p:txBody>
          <a:bodyPr wrap="none" rtlCol="0">
            <a:spAutoFit/>
          </a:bodyPr>
          <a:lstStyle/>
          <a:p>
            <a:r>
              <a:rPr lang="en-US" dirty="0" smtClean="0"/>
              <a:t>Test-first</a:t>
            </a:r>
          </a:p>
        </p:txBody>
      </p:sp>
      <p:sp>
        <p:nvSpPr>
          <p:cNvPr id="7" name="TextBox 6"/>
          <p:cNvSpPr txBox="1"/>
          <p:nvPr/>
        </p:nvSpPr>
        <p:spPr>
          <a:xfrm>
            <a:off x="1907704" y="2132856"/>
            <a:ext cx="1778289" cy="369332"/>
          </a:xfrm>
          <a:prstGeom prst="rect">
            <a:avLst/>
          </a:prstGeom>
          <a:noFill/>
        </p:spPr>
        <p:txBody>
          <a:bodyPr wrap="none" rtlCol="0">
            <a:spAutoFit/>
          </a:bodyPr>
          <a:lstStyle/>
          <a:p>
            <a:r>
              <a:rPr lang="en-US" dirty="0" smtClean="0"/>
              <a:t>Onsite-Customer</a:t>
            </a:r>
            <a:endParaRPr lang="en-US" dirty="0"/>
          </a:p>
        </p:txBody>
      </p:sp>
      <p:sp>
        <p:nvSpPr>
          <p:cNvPr id="8" name="TextBox 7"/>
          <p:cNvSpPr txBox="1"/>
          <p:nvPr/>
        </p:nvSpPr>
        <p:spPr>
          <a:xfrm>
            <a:off x="4644008" y="2276872"/>
            <a:ext cx="2345113" cy="369332"/>
          </a:xfrm>
          <a:prstGeom prst="rect">
            <a:avLst/>
          </a:prstGeom>
          <a:noFill/>
        </p:spPr>
        <p:txBody>
          <a:bodyPr wrap="none" rtlCol="0">
            <a:spAutoFit/>
          </a:bodyPr>
          <a:lstStyle/>
          <a:p>
            <a:r>
              <a:rPr lang="en-US" dirty="0" smtClean="0"/>
              <a:t>Continuous integration</a:t>
            </a:r>
            <a:endParaRPr lang="en-US" dirty="0"/>
          </a:p>
        </p:txBody>
      </p:sp>
      <p:sp>
        <p:nvSpPr>
          <p:cNvPr id="9" name="TextBox 8"/>
          <p:cNvSpPr txBox="1"/>
          <p:nvPr/>
        </p:nvSpPr>
        <p:spPr>
          <a:xfrm>
            <a:off x="6444208" y="2780928"/>
            <a:ext cx="1265904" cy="369332"/>
          </a:xfrm>
          <a:prstGeom prst="rect">
            <a:avLst/>
          </a:prstGeom>
          <a:noFill/>
        </p:spPr>
        <p:txBody>
          <a:bodyPr wrap="none" rtlCol="0">
            <a:spAutoFit/>
          </a:bodyPr>
          <a:lstStyle/>
          <a:p>
            <a:r>
              <a:rPr lang="en-US" dirty="0" smtClean="0"/>
              <a:t>Refactoring</a:t>
            </a:r>
            <a:endParaRPr lang="en-US" dirty="0"/>
          </a:p>
        </p:txBody>
      </p:sp>
      <p:sp>
        <p:nvSpPr>
          <p:cNvPr id="10" name="TextBox 9"/>
          <p:cNvSpPr txBox="1"/>
          <p:nvPr/>
        </p:nvSpPr>
        <p:spPr>
          <a:xfrm>
            <a:off x="6804248" y="2132856"/>
            <a:ext cx="1518364" cy="369332"/>
          </a:xfrm>
          <a:prstGeom prst="rect">
            <a:avLst/>
          </a:prstGeom>
          <a:noFill/>
        </p:spPr>
        <p:txBody>
          <a:bodyPr wrap="none" rtlCol="0">
            <a:spAutoFit/>
          </a:bodyPr>
          <a:lstStyle/>
          <a:p>
            <a:r>
              <a:rPr lang="en-US" dirty="0" smtClean="0"/>
              <a:t>Small releases</a:t>
            </a:r>
            <a:endParaRPr lang="en-US" dirty="0"/>
          </a:p>
        </p:txBody>
      </p:sp>
      <p:sp>
        <p:nvSpPr>
          <p:cNvPr id="11" name="TextBox 10"/>
          <p:cNvSpPr txBox="1"/>
          <p:nvPr/>
        </p:nvSpPr>
        <p:spPr>
          <a:xfrm>
            <a:off x="144016" y="5400600"/>
            <a:ext cx="1846141" cy="369332"/>
          </a:xfrm>
          <a:prstGeom prst="rect">
            <a:avLst/>
          </a:prstGeom>
          <a:noFill/>
        </p:spPr>
        <p:txBody>
          <a:bodyPr wrap="none" rtlCol="0">
            <a:spAutoFit/>
          </a:bodyPr>
          <a:lstStyle/>
          <a:p>
            <a:r>
              <a:rPr lang="en-US" dirty="0" smtClean="0"/>
              <a:t>System metaphor</a:t>
            </a:r>
            <a:endParaRPr lang="en-US" dirty="0"/>
          </a:p>
        </p:txBody>
      </p:sp>
      <p:sp>
        <p:nvSpPr>
          <p:cNvPr id="12" name="TextBox 11"/>
          <p:cNvSpPr txBox="1"/>
          <p:nvPr/>
        </p:nvSpPr>
        <p:spPr>
          <a:xfrm>
            <a:off x="2483768" y="5472608"/>
            <a:ext cx="1478703" cy="369332"/>
          </a:xfrm>
          <a:prstGeom prst="rect">
            <a:avLst/>
          </a:prstGeom>
          <a:noFill/>
        </p:spPr>
        <p:txBody>
          <a:bodyPr wrap="none" rtlCol="0">
            <a:spAutoFit/>
          </a:bodyPr>
          <a:lstStyle/>
          <a:p>
            <a:r>
              <a:rPr lang="en-US" dirty="0" smtClean="0"/>
              <a:t>Simple design</a:t>
            </a:r>
            <a:endParaRPr lang="en-US" dirty="0"/>
          </a:p>
        </p:txBody>
      </p:sp>
      <p:sp>
        <p:nvSpPr>
          <p:cNvPr id="13" name="TextBox 12"/>
          <p:cNvSpPr txBox="1"/>
          <p:nvPr/>
        </p:nvSpPr>
        <p:spPr>
          <a:xfrm>
            <a:off x="1115616" y="5040560"/>
            <a:ext cx="2701168" cy="369332"/>
          </a:xfrm>
          <a:prstGeom prst="rect">
            <a:avLst/>
          </a:prstGeom>
          <a:noFill/>
        </p:spPr>
        <p:txBody>
          <a:bodyPr wrap="none" rtlCol="0">
            <a:spAutoFit/>
          </a:bodyPr>
          <a:lstStyle/>
          <a:p>
            <a:r>
              <a:rPr lang="en-US" dirty="0" smtClean="0"/>
              <a:t>Collective Code Ownership</a:t>
            </a:r>
            <a:endParaRPr lang="en-US" dirty="0"/>
          </a:p>
        </p:txBody>
      </p:sp>
      <p:sp>
        <p:nvSpPr>
          <p:cNvPr id="14" name="TextBox 13"/>
          <p:cNvSpPr txBox="1"/>
          <p:nvPr/>
        </p:nvSpPr>
        <p:spPr>
          <a:xfrm>
            <a:off x="1043608" y="4608512"/>
            <a:ext cx="1813317" cy="369332"/>
          </a:xfrm>
          <a:prstGeom prst="rect">
            <a:avLst/>
          </a:prstGeom>
          <a:noFill/>
        </p:spPr>
        <p:txBody>
          <a:bodyPr wrap="none" rtlCol="0">
            <a:spAutoFit/>
          </a:bodyPr>
          <a:lstStyle/>
          <a:p>
            <a:r>
              <a:rPr lang="en-US" dirty="0" smtClean="0"/>
              <a:t>Coding standards</a:t>
            </a:r>
            <a:endParaRPr lang="en-US" dirty="0"/>
          </a:p>
        </p:txBody>
      </p:sp>
      <p:sp>
        <p:nvSpPr>
          <p:cNvPr id="15" name="TextBox 14"/>
          <p:cNvSpPr txBox="1"/>
          <p:nvPr/>
        </p:nvSpPr>
        <p:spPr>
          <a:xfrm>
            <a:off x="6156176" y="4509120"/>
            <a:ext cx="1760593" cy="369332"/>
          </a:xfrm>
          <a:prstGeom prst="rect">
            <a:avLst/>
          </a:prstGeom>
          <a:noFill/>
        </p:spPr>
        <p:txBody>
          <a:bodyPr wrap="none" rtlCol="0">
            <a:spAutoFit/>
          </a:bodyPr>
          <a:lstStyle/>
          <a:p>
            <a:r>
              <a:rPr lang="en-US" dirty="0" smtClean="0"/>
              <a:t>Sustainable pace</a:t>
            </a:r>
            <a:endParaRPr lang="en-US" dirty="0"/>
          </a:p>
        </p:txBody>
      </p:sp>
      <p:sp>
        <p:nvSpPr>
          <p:cNvPr id="3" name="Footer Placeholder 2"/>
          <p:cNvSpPr>
            <a:spLocks noGrp="1"/>
          </p:cNvSpPr>
          <p:nvPr>
            <p:ph type="ftr" sz="quarter" idx="11"/>
          </p:nvPr>
        </p:nvSpPr>
        <p:spPr/>
        <p:txBody>
          <a:bodyPr/>
          <a:lstStyle/>
          <a:p>
            <a:r>
              <a:rPr lang="de-DE" smtClean="0"/>
              <a:t>Agile Software Dev. | Eric Knauss</a:t>
            </a:r>
            <a:endParaRPr lang="de-DE"/>
          </a:p>
        </p:txBody>
      </p:sp>
      <p:sp>
        <p:nvSpPr>
          <p:cNvPr id="20" name="Slide Number Placeholder 19"/>
          <p:cNvSpPr>
            <a:spLocks noGrp="1"/>
          </p:cNvSpPr>
          <p:nvPr>
            <p:ph type="sldNum" sz="quarter" idx="12"/>
          </p:nvPr>
        </p:nvSpPr>
        <p:spPr/>
        <p:txBody>
          <a:bodyPr/>
          <a:lstStyle/>
          <a:p>
            <a:fld id="{91974DF9-AD47-4691-BA21-BBFCE3637A9A}" type="slidenum">
              <a:rPr kumimoji="0" lang="en-US" smtClean="0"/>
              <a:pPr/>
              <a:t>22</a:t>
            </a:fld>
            <a:endParaRPr kumimoji="0" lang="en-US"/>
          </a:p>
        </p:txBody>
      </p:sp>
    </p:spTree>
    <p:extLst>
      <p:ext uri="{BB962C8B-B14F-4D97-AF65-F5344CB8AC3E}">
        <p14:creationId xmlns:p14="http://schemas.microsoft.com/office/powerpoint/2010/main" val="3588654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6" grpId="0" animBg="1"/>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4539" y="0"/>
            <a:ext cx="7031877" cy="6457065"/>
          </a:xfrm>
          <a:prstGeom prst="rect">
            <a:avLst/>
          </a:prstGeom>
        </p:spPr>
      </p:pic>
      <p:sp>
        <p:nvSpPr>
          <p:cNvPr id="5" name="Title 1"/>
          <p:cNvSpPr>
            <a:spLocks noGrp="1"/>
          </p:cNvSpPr>
          <p:nvPr>
            <p:ph type="title"/>
          </p:nvPr>
        </p:nvSpPr>
        <p:spPr>
          <a:xfrm>
            <a:off x="457200" y="24304"/>
            <a:ext cx="8229600" cy="706090"/>
          </a:xfrm>
        </p:spPr>
        <p:txBody>
          <a:bodyPr/>
          <a:lstStyle/>
          <a:p>
            <a:pPr algn="l"/>
            <a:r>
              <a:rPr lang="en-US" dirty="0" smtClean="0"/>
              <a:t>            XP:   </a:t>
            </a:r>
            <a:endParaRPr lang="en-US" dirty="0"/>
          </a:p>
        </p:txBody>
      </p:sp>
      <p:sp>
        <p:nvSpPr>
          <p:cNvPr id="6" name="TextBox 5"/>
          <p:cNvSpPr txBox="1"/>
          <p:nvPr/>
        </p:nvSpPr>
        <p:spPr>
          <a:xfrm>
            <a:off x="5811500" y="6093296"/>
            <a:ext cx="3332500" cy="246221"/>
          </a:xfrm>
          <a:prstGeom prst="rect">
            <a:avLst/>
          </a:prstGeom>
          <a:noFill/>
        </p:spPr>
        <p:txBody>
          <a:bodyPr wrap="none" rtlCol="0">
            <a:spAutoFit/>
          </a:bodyPr>
          <a:lstStyle/>
          <a:p>
            <a:r>
              <a:rPr lang="en-US" sz="1000" dirty="0"/>
              <a:t>http://</a:t>
            </a:r>
            <a:r>
              <a:rPr lang="en-US" sz="1000" dirty="0" err="1"/>
              <a:t>en.wikipedia.org</a:t>
            </a:r>
            <a:r>
              <a:rPr lang="en-US" sz="1000" dirty="0"/>
              <a:t>/wiki/</a:t>
            </a:r>
            <a:r>
              <a:rPr lang="en-US" sz="1000" dirty="0" err="1"/>
              <a:t>File:Extreme_Programming.svg</a:t>
            </a:r>
            <a:endParaRPr lang="en-US" sz="1000" dirty="0"/>
          </a:p>
        </p:txBody>
      </p:sp>
      <p:sp>
        <p:nvSpPr>
          <p:cNvPr id="2" name="Footer Placeholder 1"/>
          <p:cNvSpPr>
            <a:spLocks noGrp="1"/>
          </p:cNvSpPr>
          <p:nvPr>
            <p:ph type="ftr" sz="quarter" idx="11"/>
          </p:nvPr>
        </p:nvSpPr>
        <p:spPr/>
        <p:txBody>
          <a:bodyPr/>
          <a:lstStyle/>
          <a:p>
            <a:r>
              <a:rPr lang="de-DE" smtClean="0"/>
              <a:t>Agile Software Dev.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23</a:t>
            </a:fld>
            <a:endParaRPr kumimoji="0" lang="en-US"/>
          </a:p>
        </p:txBody>
      </p:sp>
    </p:spTree>
    <p:extLst>
      <p:ext uri="{BB962C8B-B14F-4D97-AF65-F5344CB8AC3E}">
        <p14:creationId xmlns:p14="http://schemas.microsoft.com/office/powerpoint/2010/main" val="530255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Agile Methods: </a:t>
            </a:r>
            <a:r>
              <a:rPr lang="en-US" noProof="0" dirty="0" err="1" smtClean="0"/>
              <a:t>eXtreme</a:t>
            </a:r>
            <a:r>
              <a:rPr lang="en-US" noProof="0" dirty="0" smtClean="0"/>
              <a:t> Programming (XP)</a:t>
            </a:r>
            <a:endParaRPr lang="en-US" noProof="0" dirty="0"/>
          </a:p>
        </p:txBody>
      </p:sp>
      <p:sp>
        <p:nvSpPr>
          <p:cNvPr id="8" name="Inhaltsplatzhalter 7"/>
          <p:cNvSpPr>
            <a:spLocks noGrp="1"/>
          </p:cNvSpPr>
          <p:nvPr>
            <p:ph idx="1"/>
          </p:nvPr>
        </p:nvSpPr>
        <p:spPr/>
        <p:txBody>
          <a:bodyPr>
            <a:normAutofit/>
          </a:bodyPr>
          <a:lstStyle/>
          <a:p>
            <a:r>
              <a:rPr lang="en-US" noProof="0" dirty="0" smtClean="0">
                <a:latin typeface="+mn-lt"/>
              </a:rPr>
              <a:t>Extreme programming:</a:t>
            </a:r>
          </a:p>
          <a:p>
            <a:pPr lvl="1"/>
            <a:r>
              <a:rPr lang="en-US" dirty="0" smtClean="0">
                <a:latin typeface="+mn-lt"/>
              </a:rPr>
              <a:t>An approach based on the development and delivery of very small increments of functionality</a:t>
            </a:r>
          </a:p>
          <a:p>
            <a:pPr lvl="1"/>
            <a:endParaRPr lang="en-US" dirty="0" smtClean="0">
              <a:latin typeface="+mn-lt"/>
            </a:endParaRPr>
          </a:p>
          <a:p>
            <a:pPr lvl="1"/>
            <a:r>
              <a:rPr lang="en-US" dirty="0" smtClean="0">
                <a:latin typeface="+mn-lt"/>
              </a:rPr>
              <a:t>No fine grained process description, but 12 practices arranged around short development circles (4-6 weeks)</a:t>
            </a:r>
          </a:p>
          <a:p>
            <a:pPr lvl="1"/>
            <a:endParaRPr lang="en-US" dirty="0" smtClean="0">
              <a:latin typeface="+mn-lt"/>
            </a:endParaRPr>
          </a:p>
          <a:p>
            <a:pPr lvl="1"/>
            <a:r>
              <a:rPr lang="en-US" noProof="0" dirty="0" smtClean="0">
                <a:latin typeface="+mn-lt"/>
              </a:rPr>
              <a:t>“Turn-to-ten” metaphor (refers to volume setting of older amplifiers):</a:t>
            </a:r>
          </a:p>
          <a:p>
            <a:pPr lvl="2"/>
            <a:r>
              <a:rPr lang="en-US" sz="2000" noProof="0" dirty="0" smtClean="0">
                <a:latin typeface="+mn-lt"/>
              </a:rPr>
              <a:t>Reviewing is good? </a:t>
            </a:r>
            <a:r>
              <a:rPr lang="en-US" sz="2000" noProof="0" dirty="0" smtClean="0">
                <a:latin typeface="+mn-lt"/>
                <a:sym typeface="Wingdings"/>
              </a:rPr>
              <a:t> Review continuously: Pair Programming</a:t>
            </a:r>
          </a:p>
          <a:p>
            <a:pPr lvl="2"/>
            <a:r>
              <a:rPr lang="en-US" sz="2000" dirty="0" smtClean="0">
                <a:latin typeface="+mn-lt"/>
                <a:sym typeface="Wingdings"/>
              </a:rPr>
              <a:t>Early Tests are good?  Write tests before code: Test-First</a:t>
            </a:r>
          </a:p>
          <a:p>
            <a:pPr lvl="2"/>
            <a:r>
              <a:rPr lang="en-US" sz="2000" noProof="0" dirty="0" smtClean="0">
                <a:latin typeface="+mn-lt"/>
                <a:sym typeface="Wingdings"/>
              </a:rPr>
              <a:t>Customer interaction is good?  Have Onsite-Customer</a:t>
            </a:r>
          </a:p>
          <a:p>
            <a:pPr lvl="2"/>
            <a:r>
              <a:rPr lang="en-US" sz="2000" dirty="0" smtClean="0">
                <a:latin typeface="+mn-lt"/>
                <a:sym typeface="Wingdings"/>
              </a:rPr>
              <a:t>…</a:t>
            </a:r>
            <a:endParaRPr lang="en-US" sz="2000" noProof="0" dirty="0" smtClean="0">
              <a:latin typeface="+mn-lt"/>
            </a:endParaRPr>
          </a:p>
        </p:txBody>
      </p:sp>
      <p:sp>
        <p:nvSpPr>
          <p:cNvPr id="2" name="Footer Placeholder 1"/>
          <p:cNvSpPr>
            <a:spLocks noGrp="1"/>
          </p:cNvSpPr>
          <p:nvPr>
            <p:ph type="ftr" sz="quarter" idx="11"/>
          </p:nvPr>
        </p:nvSpPr>
        <p:spPr/>
        <p:txBody>
          <a:bodyPr/>
          <a:lstStyle/>
          <a:p>
            <a:r>
              <a:rPr lang="de-DE" smtClean="0"/>
              <a:t>Agile Software Dev.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24</a:t>
            </a:fld>
            <a:endParaRPr kumimoji="0" lang="en-US"/>
          </a:p>
        </p:txBody>
      </p:sp>
    </p:spTree>
    <p:extLst>
      <p:ext uri="{BB962C8B-B14F-4D97-AF65-F5344CB8AC3E}">
        <p14:creationId xmlns:p14="http://schemas.microsoft.com/office/powerpoint/2010/main" val="39222371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Game</a:t>
            </a:r>
            <a:endParaRPr lang="en-US" dirty="0"/>
          </a:p>
        </p:txBody>
      </p:sp>
      <p:sp>
        <p:nvSpPr>
          <p:cNvPr id="3" name="Content Placeholder 2"/>
          <p:cNvSpPr>
            <a:spLocks noGrp="1"/>
          </p:cNvSpPr>
          <p:nvPr>
            <p:ph idx="1"/>
          </p:nvPr>
        </p:nvSpPr>
        <p:spPr>
          <a:xfrm>
            <a:off x="457200" y="908720"/>
            <a:ext cx="7069694" cy="5328592"/>
          </a:xfrm>
        </p:spPr>
        <p:txBody>
          <a:bodyPr/>
          <a:lstStyle/>
          <a:p>
            <a:r>
              <a:rPr lang="en-US" dirty="0" smtClean="0"/>
              <a:t>Business people need to decide</a:t>
            </a:r>
          </a:p>
          <a:p>
            <a:pPr lvl="1"/>
            <a:r>
              <a:rPr lang="en-US" dirty="0" smtClean="0"/>
              <a:t>Scope, Priority, Composition of release, </a:t>
            </a:r>
            <a:br>
              <a:rPr lang="en-US" dirty="0" smtClean="0"/>
            </a:br>
            <a:r>
              <a:rPr lang="en-US" dirty="0" smtClean="0"/>
              <a:t>dates of release</a:t>
            </a:r>
            <a:endParaRPr lang="en-US" dirty="0"/>
          </a:p>
          <a:p>
            <a:r>
              <a:rPr lang="en-US" dirty="0" smtClean="0"/>
              <a:t>Technical people need to decide</a:t>
            </a:r>
          </a:p>
          <a:p>
            <a:pPr lvl="1"/>
            <a:r>
              <a:rPr lang="en-US" dirty="0" smtClean="0"/>
              <a:t>Estimates, Consequences, Process, Detailed scheduling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632440"/>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3632441"/>
            <a:ext cx="6414145" cy="2308324"/>
          </a:xfrm>
          <a:prstGeom prst="rect">
            <a:avLst/>
          </a:prstGeom>
          <a:noFill/>
        </p:spPr>
        <p:txBody>
          <a:bodyPr wrap="square" rtlCol="0">
            <a:spAutoFit/>
          </a:bodyPr>
          <a:lstStyle/>
          <a:p>
            <a:r>
              <a:rPr lang="en-US" dirty="0" smtClean="0"/>
              <a:t>“Students </a:t>
            </a:r>
            <a:r>
              <a:rPr lang="en-US" dirty="0"/>
              <a:t>learn how to divide requirements into User Stories and how to prioritize and estimate the costs of these stories. While such tasks seem to be easy in theory, dealing with dependencies in the planning game is normally a challenge for inexperienced developers like students</a:t>
            </a:r>
            <a:r>
              <a:rPr lang="en-US" dirty="0" smtClean="0"/>
              <a:t>.”</a:t>
            </a:r>
          </a:p>
          <a:p>
            <a:pPr marL="285750" indent="-285750">
              <a:buFont typeface="Arial"/>
              <a:buChar char="•"/>
            </a:pPr>
            <a:r>
              <a:rPr lang="en-US" dirty="0" smtClean="0"/>
              <a:t>(+) More iterations, small teams, customer interested, technical support, progress feedback</a:t>
            </a:r>
          </a:p>
          <a:p>
            <a:pPr marL="285750" indent="-285750">
              <a:buFont typeface="Arial"/>
              <a:buChar char="•"/>
            </a:pPr>
            <a:r>
              <a:rPr lang="en-US" dirty="0" smtClean="0"/>
              <a:t>(-) Longer iterations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801601" y="5485500"/>
            <a:ext cx="754571" cy="261610"/>
          </a:xfrm>
          <a:prstGeom prst="rect">
            <a:avLst/>
          </a:prstGeom>
          <a:noFill/>
        </p:spPr>
        <p:txBody>
          <a:bodyPr wrap="none" rtlCol="0">
            <a:spAutoFit/>
          </a:bodyPr>
          <a:lstStyle/>
          <a:p>
            <a:r>
              <a:rPr lang="en-US" sz="1050" dirty="0" smtClean="0"/>
              <a:t>[SLK2008]</a:t>
            </a:r>
            <a:endParaRPr lang="en-US" sz="1050" dirty="0"/>
          </a:p>
        </p:txBody>
      </p:sp>
      <p:sp>
        <p:nvSpPr>
          <p:cNvPr id="10" name="TextBox 9"/>
          <p:cNvSpPr txBox="1"/>
          <p:nvPr/>
        </p:nvSpPr>
        <p:spPr>
          <a:xfrm>
            <a:off x="7627928" y="2746528"/>
            <a:ext cx="737411" cy="253916"/>
          </a:xfrm>
          <a:prstGeom prst="rect">
            <a:avLst/>
          </a:prstGeom>
          <a:noFill/>
        </p:spPr>
        <p:txBody>
          <a:bodyPr wrap="none" rtlCol="0">
            <a:spAutoFit/>
          </a:bodyPr>
          <a:lstStyle/>
          <a:p>
            <a:r>
              <a:rPr lang="en-US" sz="1050" dirty="0" smtClean="0"/>
              <a:t>[Bec1999]</a:t>
            </a:r>
            <a:endParaRPr lang="en-US" sz="1050" dirty="0"/>
          </a:p>
        </p:txBody>
      </p:sp>
    </p:spTree>
    <p:extLst>
      <p:ext uri="{BB962C8B-B14F-4D97-AF65-F5344CB8AC3E}">
        <p14:creationId xmlns:p14="http://schemas.microsoft.com/office/powerpoint/2010/main" val="16457429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releases</a:t>
            </a:r>
            <a:endParaRPr lang="en-US" dirty="0"/>
          </a:p>
        </p:txBody>
      </p:sp>
      <p:sp>
        <p:nvSpPr>
          <p:cNvPr id="3" name="Content Placeholder 2"/>
          <p:cNvSpPr>
            <a:spLocks noGrp="1"/>
          </p:cNvSpPr>
          <p:nvPr>
            <p:ph idx="1"/>
          </p:nvPr>
        </p:nvSpPr>
        <p:spPr>
          <a:xfrm>
            <a:off x="457200" y="908720"/>
            <a:ext cx="6842853" cy="5328592"/>
          </a:xfrm>
        </p:spPr>
        <p:txBody>
          <a:bodyPr/>
          <a:lstStyle/>
          <a:p>
            <a:r>
              <a:rPr lang="en-US" dirty="0" smtClean="0"/>
              <a:t>Every release </a:t>
            </a:r>
          </a:p>
          <a:p>
            <a:pPr lvl="1"/>
            <a:r>
              <a:rPr lang="en-US" dirty="0" smtClean="0"/>
              <a:t>… should be as small as possible</a:t>
            </a:r>
          </a:p>
          <a:p>
            <a:pPr lvl="1"/>
            <a:r>
              <a:rPr lang="en-US" dirty="0" smtClean="0"/>
              <a:t>… should contain the most valuable business requirements</a:t>
            </a:r>
          </a:p>
          <a:p>
            <a:pPr lvl="1"/>
            <a:r>
              <a:rPr lang="en-US" dirty="0" smtClean="0"/>
              <a:t>… has to make sense as a whole</a:t>
            </a:r>
          </a:p>
          <a:p>
            <a:pPr lvl="1"/>
            <a:r>
              <a:rPr lang="en-US" dirty="0" smtClean="0"/>
              <a:t>… should be delivered every 4-8 weeks (rather than 6-12 month)</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4126298"/>
            <a:ext cx="6414145" cy="1200329"/>
          </a:xfrm>
          <a:prstGeom prst="rect">
            <a:avLst/>
          </a:prstGeom>
          <a:noFill/>
        </p:spPr>
        <p:txBody>
          <a:bodyPr wrap="square" rtlCol="0">
            <a:spAutoFit/>
          </a:bodyPr>
          <a:lstStyle/>
          <a:p>
            <a:r>
              <a:rPr lang="en-US" dirty="0" smtClean="0"/>
              <a:t>“Students </a:t>
            </a:r>
            <a:r>
              <a:rPr lang="en-US" dirty="0"/>
              <a:t>learn the benefits of small releases that already offer value to the customer and how to technically put a system into production including </a:t>
            </a:r>
            <a:r>
              <a:rPr lang="en-US" dirty="0" smtClean="0"/>
              <a:t>packaging.”</a:t>
            </a:r>
          </a:p>
          <a:p>
            <a:pPr marL="285750" indent="-285750">
              <a:buFont typeface="Arial"/>
              <a:buChar char="•"/>
            </a:pPr>
            <a:r>
              <a:rPr lang="en-US" dirty="0" smtClean="0"/>
              <a:t>(+) More iterations, progress feedback</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58748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Metaphor</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Examples</a:t>
            </a:r>
          </a:p>
          <a:p>
            <a:pPr lvl="1"/>
            <a:r>
              <a:rPr lang="en-US" dirty="0" smtClean="0"/>
              <a:t>Naïve: “Contract management system deals with contracts, customers, and endorsements”</a:t>
            </a:r>
          </a:p>
          <a:p>
            <a:pPr lvl="1"/>
            <a:r>
              <a:rPr lang="en-US" dirty="0" smtClean="0"/>
              <a:t>“Computer should appear as a desktop”</a:t>
            </a:r>
          </a:p>
          <a:p>
            <a:pPr lvl="1"/>
            <a:r>
              <a:rPr lang="en-US" dirty="0" smtClean="0"/>
              <a:t>“Pension calculation is a spreadsheet”</a:t>
            </a:r>
          </a:p>
          <a:p>
            <a:pPr lvl="1"/>
            <a:r>
              <a:rPr lang="en-US" dirty="0" smtClean="0"/>
              <a:t>Align team thinking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learn how to develop a metaphor that helps every team member to better understand how the whole system </a:t>
            </a:r>
            <a:r>
              <a:rPr lang="en-US" dirty="0" smtClean="0"/>
              <a:t>works.”</a:t>
            </a:r>
          </a:p>
          <a:p>
            <a:pPr marL="285750" indent="-285750">
              <a:buFont typeface="Arial"/>
              <a:buChar char="•"/>
            </a:pPr>
            <a:r>
              <a:rPr lang="en-US" dirty="0" smtClean="0"/>
              <a:t>(+) Technical support,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6413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Design</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right design at any given time</a:t>
            </a:r>
          </a:p>
          <a:p>
            <a:pPr lvl="1"/>
            <a:r>
              <a:rPr lang="en-US" dirty="0" smtClean="0"/>
              <a:t>Runs all the tests</a:t>
            </a:r>
          </a:p>
          <a:p>
            <a:pPr lvl="1"/>
            <a:r>
              <a:rPr lang="en-US" dirty="0" smtClean="0"/>
              <a:t>Has no duplicated logic</a:t>
            </a:r>
          </a:p>
          <a:p>
            <a:pPr lvl="1"/>
            <a:r>
              <a:rPr lang="en-US" dirty="0" smtClean="0"/>
              <a:t>States every intention important to the programmers</a:t>
            </a:r>
          </a:p>
          <a:p>
            <a:pPr lvl="1"/>
            <a:r>
              <a:rPr lang="en-US" dirty="0" smtClean="0"/>
              <a:t>Has the fewest possible classes and methods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learn the benefits of simple software design which improves their ability to change the system quickly and accommodate it to changing requirements</a:t>
            </a:r>
            <a:r>
              <a:rPr lang="en-US" dirty="0" smtClean="0"/>
              <a:t>.”</a:t>
            </a:r>
          </a:p>
          <a:p>
            <a:pPr marL="285750" indent="-285750">
              <a:buFont typeface="Arial"/>
              <a:buChar char="•"/>
            </a:pPr>
            <a:r>
              <a:rPr lang="en-US" dirty="0" smtClean="0"/>
              <a:t>(+) More iterations,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42205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 feature without automated test does not exist</a:t>
            </a:r>
          </a:p>
          <a:p>
            <a:pPr lvl="1"/>
            <a:r>
              <a:rPr lang="en-US" dirty="0" smtClean="0"/>
              <a:t>Don’t write a test for every method</a:t>
            </a:r>
          </a:p>
          <a:p>
            <a:pPr lvl="1"/>
            <a:r>
              <a:rPr lang="en-US" dirty="0" smtClean="0"/>
              <a:t>Write a test for every productive method that could possibly break</a:t>
            </a:r>
          </a:p>
          <a:p>
            <a:pPr lvl="1"/>
            <a:r>
              <a:rPr lang="en-US" dirty="0" smtClean="0"/>
              <a:t>“Program becomes more and more confident over time”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learn how to use unit test frameworks and the test-first approach to build high quality software and to recognize the advantages of well-tested code when making changes</a:t>
            </a:r>
            <a:r>
              <a:rPr lang="en-US" dirty="0" smtClean="0"/>
              <a:t>.”</a:t>
            </a:r>
          </a:p>
          <a:p>
            <a:pPr marL="285750" indent="-285750">
              <a:buFont typeface="Arial"/>
              <a:buChar char="•"/>
            </a:pPr>
            <a:r>
              <a:rPr lang="en-US" dirty="0" smtClean="0"/>
              <a:t>(+) More iterations,</a:t>
            </a:r>
            <a:r>
              <a:rPr lang="en-US" b="1" dirty="0" smtClean="0"/>
              <a:t> technical support,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95495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Teaching Assistants</a:t>
            </a:r>
          </a:p>
          <a:p>
            <a:pPr lvl="1"/>
            <a:r>
              <a:rPr lang="en-US" dirty="0" err="1"/>
              <a:t>Terese</a:t>
            </a:r>
            <a:r>
              <a:rPr lang="en-US" dirty="0"/>
              <a:t> </a:t>
            </a:r>
            <a:r>
              <a:rPr lang="en-US" dirty="0" err="1"/>
              <a:t>Besker</a:t>
            </a:r>
            <a:r>
              <a:rPr lang="en-US" dirty="0" smtClean="0"/>
              <a:t> &lt;</a:t>
            </a:r>
            <a:r>
              <a:rPr lang="en-US" dirty="0" smtClean="0">
                <a:hlinkClick r:id="rId2"/>
              </a:rPr>
              <a:t>besker@chalmers.se</a:t>
            </a:r>
            <a:r>
              <a:rPr lang="en-US" dirty="0" smtClean="0"/>
              <a:t>&gt;</a:t>
            </a:r>
          </a:p>
          <a:p>
            <a:pPr lvl="1"/>
            <a:r>
              <a:rPr lang="en-US" dirty="0" smtClean="0"/>
              <a:t>Magnus </a:t>
            </a:r>
            <a:r>
              <a:rPr lang="en-US" dirty="0" err="1" smtClean="0"/>
              <a:t>Ågren</a:t>
            </a:r>
            <a:r>
              <a:rPr lang="en-US" dirty="0" smtClean="0"/>
              <a:t> &lt;</a:t>
            </a:r>
            <a:r>
              <a:rPr lang="en-US" dirty="0" smtClean="0">
                <a:hlinkClick r:id="rId3"/>
              </a:rPr>
              <a:t>magnus.agren@chalmers.se</a:t>
            </a:r>
            <a:r>
              <a:rPr lang="en-US" dirty="0" smtClean="0"/>
              <a:t>&gt;</a:t>
            </a:r>
          </a:p>
          <a:p>
            <a:pPr lvl="1"/>
            <a:endParaRPr lang="en-US" dirty="0"/>
          </a:p>
          <a:p>
            <a:pPr lvl="1"/>
            <a:endParaRPr lang="en-US" dirty="0" smtClean="0"/>
          </a:p>
          <a:p>
            <a:r>
              <a:rPr lang="en-US" dirty="0" smtClean="0"/>
              <a:t>Course </a:t>
            </a:r>
            <a:r>
              <a:rPr lang="en-US" dirty="0" err="1" smtClean="0"/>
              <a:t>representants</a:t>
            </a:r>
            <a:endParaRPr lang="en-US" dirty="0"/>
          </a:p>
          <a:p>
            <a:endParaRPr lang="en-US" dirty="0" smtClean="0"/>
          </a:p>
          <a:p>
            <a:r>
              <a:rPr lang="en-US" dirty="0" smtClean="0"/>
              <a:t>In parallel:</a:t>
            </a:r>
          </a:p>
          <a:p>
            <a:pPr lvl="1"/>
            <a:r>
              <a:rPr lang="en-US" dirty="0" smtClean="0"/>
              <a:t>PhD course</a:t>
            </a:r>
          </a:p>
          <a:p>
            <a:pPr marL="0" indent="0">
              <a:buNone/>
            </a:pPr>
            <a:endParaRPr lang="en-US" dirty="0"/>
          </a:p>
          <a:p>
            <a:r>
              <a:rPr lang="en-US" dirty="0" smtClean="0"/>
              <a:t>Course Material</a:t>
            </a:r>
          </a:p>
          <a:p>
            <a:pPr lvl="1"/>
            <a:r>
              <a:rPr lang="en-US" dirty="0"/>
              <a:t>http://</a:t>
            </a:r>
            <a:r>
              <a:rPr lang="en-US" dirty="0" err="1"/>
              <a:t>oerich.github.io</a:t>
            </a:r>
            <a:r>
              <a:rPr lang="en-US" dirty="0"/>
              <a:t>/EDA397/</a:t>
            </a:r>
            <a:endParaRPr lang="en-US" dirty="0" smtClean="0"/>
          </a:p>
          <a:p>
            <a:pPr lvl="1"/>
            <a:r>
              <a:rPr lang="en-US" dirty="0" err="1"/>
              <a:t>Cockburn,A</a:t>
            </a:r>
            <a:r>
              <a:rPr lang="en-US" dirty="0"/>
              <a:t>., (2009) Agile Software </a:t>
            </a:r>
            <a:r>
              <a:rPr lang="en-US" dirty="0" smtClean="0"/>
              <a:t/>
            </a:r>
            <a:br>
              <a:rPr lang="en-US" dirty="0" smtClean="0"/>
            </a:br>
            <a:r>
              <a:rPr lang="en-US" dirty="0" smtClean="0"/>
              <a:t>Development</a:t>
            </a:r>
            <a:r>
              <a:rPr lang="en-US" dirty="0"/>
              <a:t>, 2ed </a:t>
            </a:r>
            <a:endParaRPr lang="en-US" dirty="0" smtClean="0"/>
          </a:p>
          <a:p>
            <a:pPr lvl="1"/>
            <a:r>
              <a:rPr lang="en-US" dirty="0" smtClean="0"/>
              <a:t>Papers</a:t>
            </a:r>
            <a:endParaRPr lang="en-US" dirty="0"/>
          </a:p>
          <a:p>
            <a:pPr lvl="1"/>
            <a:endParaRPr lang="en-US" dirty="0"/>
          </a:p>
        </p:txBody>
      </p:sp>
      <p:pic>
        <p:nvPicPr>
          <p:cNvPr id="4" name="Picture 3"/>
          <p:cNvPicPr>
            <a:picLocks noChangeAspect="1"/>
          </p:cNvPicPr>
          <p:nvPr/>
        </p:nvPicPr>
        <p:blipFill>
          <a:blip r:embed="rId4"/>
          <a:stretch>
            <a:fillRect/>
          </a:stretch>
        </p:blipFill>
        <p:spPr>
          <a:xfrm>
            <a:off x="5845618" y="2339902"/>
            <a:ext cx="3137118" cy="3886470"/>
          </a:xfrm>
          <a:prstGeom prst="rect">
            <a:avLst/>
          </a:prstGeom>
        </p:spPr>
      </p:pic>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40187720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fade">
                                      <p:cBhvr>
                                        <p:cTn id="23" dur="500"/>
                                        <p:tgtEl>
                                          <p:spTgt spid="3">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Effect transition="in" filter="fade">
                                      <p:cBhvr>
                                        <p:cTn id="31" dur="500"/>
                                        <p:tgtEl>
                                          <p:spTgt spid="3">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30556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49101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Programming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Driver: Has the keyboard, writes the code</a:t>
            </a:r>
          </a:p>
          <a:p>
            <a:r>
              <a:rPr lang="en-US" dirty="0" smtClean="0"/>
              <a:t>Navigator: Thinking strategically</a:t>
            </a:r>
          </a:p>
          <a:p>
            <a:pPr lvl="1"/>
            <a:r>
              <a:rPr lang="en-US" dirty="0" smtClean="0"/>
              <a:t>Will this work? Which test cases might not work? Can we simplify?</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and experience the principles of pair programming, the advantages of writing software with a partner and the social challenges that are associated</a:t>
            </a:r>
            <a:r>
              <a:rPr lang="en-US" dirty="0" smtClean="0"/>
              <a:t>.”</a:t>
            </a:r>
          </a:p>
          <a:p>
            <a:pPr marL="285750" indent="-285750">
              <a:buFont typeface="Arial"/>
              <a:buChar char="•"/>
            </a:pPr>
            <a:r>
              <a:rPr lang="en-US" dirty="0" smtClean="0"/>
              <a:t>(+) Block course, </a:t>
            </a:r>
            <a:r>
              <a:rPr lang="en-US" b="1" dirty="0" smtClean="0"/>
              <a:t>small team size</a:t>
            </a:r>
            <a:r>
              <a:rPr lang="en-US" dirty="0" smtClean="0"/>
              <a:t>, technical support</a:t>
            </a:r>
          </a:p>
          <a:p>
            <a:pPr marL="285750" indent="-285750">
              <a:buFont typeface="Arial"/>
              <a:buChar char="•"/>
            </a:pPr>
            <a:r>
              <a:rPr lang="en-US" dirty="0" smtClean="0"/>
              <a:t>(-) Long iterations</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0741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Collective Code Ownership</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33</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“Anybody who sees an opportunity to add value to any portion of the code is required to do so at any time.”</a:t>
            </a:r>
          </a:p>
          <a:p>
            <a:pPr lvl="1"/>
            <a:r>
              <a:rPr lang="en-US" dirty="0" smtClean="0"/>
              <a:t>No code ownership </a:t>
            </a:r>
            <a:r>
              <a:rPr lang="en-US" dirty="0" smtClean="0">
                <a:sym typeface="Wingdings"/>
              </a:rPr>
              <a:t> Chaos</a:t>
            </a:r>
          </a:p>
          <a:p>
            <a:pPr lvl="1"/>
            <a:r>
              <a:rPr lang="en-US" dirty="0" smtClean="0">
                <a:sym typeface="Wingdings"/>
              </a:rPr>
              <a:t>Individual code ownership  Stable but slow</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get to know the advantages of collective code ownership and the challenges that arise with parallel updates and changes to their own code by other team members. </a:t>
            </a:r>
            <a:r>
              <a:rPr lang="en-US" dirty="0" smtClean="0"/>
              <a:t>”</a:t>
            </a:r>
          </a:p>
          <a:p>
            <a:pPr marL="285750" indent="-285750">
              <a:buFont typeface="Arial"/>
              <a:buChar char="•"/>
            </a:pPr>
            <a:r>
              <a:rPr lang="en-US" dirty="0" smtClean="0"/>
              <a:t>(+) Block course, small team size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7027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Integrate and test code every few hours (1 day at the most)</a:t>
            </a:r>
          </a:p>
          <a:p>
            <a:r>
              <a:rPr lang="en-US" dirty="0" smtClean="0"/>
              <a:t>Dedicated machine helps</a:t>
            </a:r>
          </a:p>
          <a:p>
            <a:pPr lvl="1"/>
            <a:r>
              <a:rPr lang="en-US" dirty="0" smtClean="0"/>
              <a:t>If Machine is free: pair sits down, integrates their changes, tests, and does not leave before 100% of tests run</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754327"/>
          </a:xfrm>
          <a:prstGeom prst="rect">
            <a:avLst/>
          </a:prstGeom>
          <a:noFill/>
        </p:spPr>
        <p:txBody>
          <a:bodyPr wrap="square" rtlCol="0">
            <a:spAutoFit/>
          </a:bodyPr>
          <a:lstStyle/>
          <a:p>
            <a:r>
              <a:rPr lang="en-US" dirty="0" smtClean="0"/>
              <a:t>“</a:t>
            </a:r>
            <a:r>
              <a:rPr lang="en-US" dirty="0"/>
              <a:t>To counter conflicting updates to the code base, students learn to integrate and build the software frequently. </a:t>
            </a:r>
            <a:r>
              <a:rPr lang="en-US" dirty="0" smtClean="0"/>
              <a:t>”</a:t>
            </a:r>
          </a:p>
          <a:p>
            <a:pPr marL="285750" indent="-285750">
              <a:buFont typeface="Arial"/>
              <a:buChar char="•"/>
            </a:pPr>
            <a:r>
              <a:rPr lang="en-US" dirty="0" smtClean="0"/>
              <a:t>(+) Block course, longer iterations, more iterations, small team size</a:t>
            </a:r>
          </a:p>
          <a:p>
            <a:pPr marL="285750" indent="-285750">
              <a:buFont typeface="Arial"/>
              <a:buChar char="•"/>
            </a:pPr>
            <a:endParaRPr lang="en-US" dirty="0"/>
          </a:p>
          <a:p>
            <a:pPr marL="285750" indent="-285750">
              <a:buFont typeface="Arial"/>
              <a:buChar char="•"/>
            </a:pPr>
            <a:r>
              <a:rPr lang="en-US" dirty="0" smtClean="0"/>
              <a:t>(discovered later: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33327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Sustainable pace (aka 40h week)</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Be fresh every morning, tired every night</a:t>
            </a:r>
          </a:p>
          <a:p>
            <a:r>
              <a:rPr lang="en-US" dirty="0" smtClean="0">
                <a:sym typeface="Wingdings"/>
              </a:rPr>
              <a:t>One week of overtime must not be followed by another one</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“In </a:t>
            </a:r>
            <a:r>
              <a:rPr lang="en-US" dirty="0"/>
              <a:t>contrast to normal life in university, students experience to work continuously for 40-hours per week in a designated team room</a:t>
            </a:r>
            <a:r>
              <a:rPr lang="en-US" dirty="0" smtClean="0"/>
              <a:t>.”</a:t>
            </a:r>
          </a:p>
          <a:p>
            <a:pPr marL="285750" indent="-285750">
              <a:buFont typeface="Arial"/>
              <a:buChar char="•"/>
            </a:pPr>
            <a:r>
              <a:rPr lang="en-US" dirty="0" smtClean="0"/>
              <a:t>(+) </a:t>
            </a:r>
            <a:r>
              <a:rPr lang="en-US" b="1" dirty="0" smtClean="0"/>
              <a:t>Block course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39493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On-Site Customer</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Real customer in the room</a:t>
            </a:r>
          </a:p>
          <a:p>
            <a:pPr lvl="1"/>
            <a:r>
              <a:rPr lang="en-US" dirty="0" smtClean="0">
                <a:sym typeface="Wingdings"/>
              </a:rPr>
              <a:t>Answers all questions now (…and can revise answer later)</a:t>
            </a:r>
          </a:p>
          <a:p>
            <a:pPr lvl="1"/>
            <a:r>
              <a:rPr lang="en-US" dirty="0" smtClean="0">
                <a:sym typeface="Wingdings"/>
              </a:rPr>
              <a:t>Customer proxy </a:t>
            </a:r>
          </a:p>
          <a:p>
            <a:r>
              <a:rPr lang="en-US" i="1" dirty="0" smtClean="0">
                <a:sym typeface="Wingdings"/>
              </a:rPr>
              <a:t>Answer now </a:t>
            </a:r>
            <a:r>
              <a:rPr lang="en-US" dirty="0" smtClean="0">
                <a:sym typeface="Wingdings"/>
              </a:rPr>
              <a:t>more important than </a:t>
            </a:r>
            <a:r>
              <a:rPr lang="en-US" i="1" dirty="0" smtClean="0">
                <a:sym typeface="Wingdings"/>
              </a:rPr>
              <a:t>answer correct</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have to interact with a designated On-Site Customer who is available full-time to answer questions</a:t>
            </a:r>
            <a:r>
              <a:rPr lang="en-US" dirty="0" smtClean="0"/>
              <a:t>.”</a:t>
            </a:r>
          </a:p>
          <a:p>
            <a:pPr marL="285750" indent="-285750">
              <a:buFont typeface="Arial"/>
              <a:buChar char="•"/>
            </a:pPr>
            <a:r>
              <a:rPr lang="en-US" dirty="0" smtClean="0"/>
              <a:t>(+) Block course, customer interest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3856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Standards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Swapping partners, changing concurrently all parts of the code…</a:t>
            </a:r>
          </a:p>
          <a:p>
            <a:r>
              <a:rPr lang="en-US" dirty="0" smtClean="0">
                <a:sym typeface="Wingdings"/>
              </a:rPr>
              <a:t>Your code should better look consistently!</a:t>
            </a:r>
          </a:p>
          <a:p>
            <a:pPr lvl="1"/>
            <a:r>
              <a:rPr lang="en-US" dirty="0" smtClean="0">
                <a:sym typeface="Wingdings"/>
              </a:rPr>
              <a:t>Once and only once rule</a:t>
            </a:r>
          </a:p>
          <a:p>
            <a:pPr lvl="1"/>
            <a:r>
              <a:rPr lang="en-US" dirty="0" smtClean="0">
                <a:sym typeface="Wingdings"/>
              </a:rPr>
              <a:t>Emphasize communication</a:t>
            </a:r>
          </a:p>
          <a:p>
            <a:pPr lvl="1"/>
            <a:r>
              <a:rPr lang="en-US" dirty="0" smtClean="0">
                <a:sym typeface="Wingdings"/>
              </a:rPr>
              <a:t>Adopted by whole team</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experience the importance of uniform coding conventions throughout the team especially when combined with collective code ownership. </a:t>
            </a:r>
            <a:r>
              <a:rPr lang="en-US" dirty="0" smtClean="0"/>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57349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 and Practices</a:t>
            </a:r>
            <a:endParaRPr lang="en-US" dirty="0"/>
          </a:p>
        </p:txBody>
      </p:sp>
      <p:sp>
        <p:nvSpPr>
          <p:cNvPr id="3" name="Content Placeholder 2"/>
          <p:cNvSpPr>
            <a:spLocks noGrp="1"/>
          </p:cNvSpPr>
          <p:nvPr>
            <p:ph idx="1"/>
          </p:nvPr>
        </p:nvSpPr>
        <p:spPr/>
        <p:txBody>
          <a:bodyPr/>
          <a:lstStyle/>
          <a:p>
            <a:r>
              <a:rPr lang="en-US" dirty="0" smtClean="0"/>
              <a:t>Goal: Try them out in your project!</a:t>
            </a:r>
          </a:p>
          <a:p>
            <a:endParaRPr lang="en-US" dirty="0"/>
          </a:p>
          <a:p>
            <a:endParaRPr lang="en-US" dirty="0" smtClean="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64426325"/>
              </p:ext>
            </p:extLst>
          </p:nvPr>
        </p:nvGraphicFramePr>
        <p:xfrm>
          <a:off x="539750" y="1667852"/>
          <a:ext cx="8064500" cy="4569460"/>
        </p:xfrm>
        <a:graphic>
          <a:graphicData uri="http://schemas.openxmlformats.org/drawingml/2006/table">
            <a:tbl>
              <a:tblPr/>
              <a:tblGrid>
                <a:gridCol w="2616200"/>
                <a:gridCol w="1041400"/>
                <a:gridCol w="838200"/>
                <a:gridCol w="3568700"/>
              </a:tblGrid>
              <a:tr h="254000">
                <a:tc>
                  <a:txBody>
                    <a:bodyPr/>
                    <a:lstStyle/>
                    <a:p>
                      <a:pPr algn="l" fontAlgn="b"/>
                      <a:r>
                        <a:rPr lang="en-US" sz="1600" b="0" i="0" u="none" strike="noStrike">
                          <a:solidFill>
                            <a:srgbClr val="000000"/>
                          </a:solidFill>
                          <a:effectLst/>
                          <a:latin typeface="Calibri"/>
                        </a:rPr>
                        <a:t> </a:t>
                      </a: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Mandatory</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Optional</a:t>
                      </a:r>
                    </a:p>
                  </a:txBody>
                  <a:tcPr marL="12700"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Comment</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55600">
                <a:tc>
                  <a:txBody>
                    <a:bodyPr/>
                    <a:lstStyle/>
                    <a:p>
                      <a:pPr algn="l" fontAlgn="b"/>
                      <a:r>
                        <a:rPr lang="en-US" sz="1600" b="0" i="0" u="none" strike="noStrike">
                          <a:solidFill>
                            <a:srgbClr val="000000"/>
                          </a:solidFill>
                          <a:effectLst/>
                          <a:latin typeface="Calibri"/>
                        </a:rPr>
                        <a:t>Planning Game</a:t>
                      </a: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200" b="0" i="1" u="none" strike="noStrike">
                          <a:solidFill>
                            <a:srgbClr val="000000"/>
                          </a:solidFill>
                          <a:effectLst/>
                          <a:latin typeface="Calibri"/>
                        </a:rPr>
                        <a:t>Make the most out of it. Get Emil's Priorities based on your effort estimation. Employ customer proxy</a:t>
                      </a:r>
                    </a:p>
                  </a:txBody>
                  <a:tcPr marL="12700"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55600">
                <a:tc>
                  <a:txBody>
                    <a:bodyPr/>
                    <a:lstStyle/>
                    <a:p>
                      <a:pPr algn="l" fontAlgn="b"/>
                      <a:r>
                        <a:rPr lang="en-US" sz="1600" b="0" i="0" u="none" strike="noStrike">
                          <a:solidFill>
                            <a:srgbClr val="000000"/>
                          </a:solidFill>
                          <a:effectLst/>
                          <a:latin typeface="Calibri"/>
                        </a:rPr>
                        <a:t>Small Releases</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 </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Metaphor</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l" fontAlgn="b"/>
                      <a:r>
                        <a:rPr lang="en-US" sz="1200" b="0" i="1" u="none" strike="noStrike">
                          <a:solidFill>
                            <a:srgbClr val="000000"/>
                          </a:solidFill>
                          <a:effectLst/>
                          <a:latin typeface="Calibri"/>
                        </a:rPr>
                        <a:t>Try it out! But we will not check whether it works.              </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Simple Design</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 </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Test-First</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But only where it makes sense. Have a good rationale!</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Refactoring</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 </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Pair Programming</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0,5</a:t>
                      </a:r>
                    </a:p>
                  </a:txBody>
                  <a:tcPr marL="12700" marR="12700" marT="12700" marB="0" anchor="b">
                    <a:lnL>
                      <a:noFill/>
                    </a:lnL>
                    <a:lnR>
                      <a:noFill/>
                    </a:lnR>
                    <a:lnT>
                      <a:noFill/>
                    </a:lnT>
                    <a:lnB>
                      <a:noFill/>
                    </a:lnB>
                    <a:solidFill>
                      <a:srgbClr val="C0C0C0"/>
                    </a:solidFill>
                  </a:tcPr>
                </a:tc>
                <a:tc>
                  <a:txBody>
                    <a:bodyPr/>
                    <a:lstStyle/>
                    <a:p>
                      <a:pPr algn="r" fontAlgn="b"/>
                      <a:r>
                        <a:rPr lang="en-US" sz="1200" b="0" i="0" u="none" strike="noStrike">
                          <a:solidFill>
                            <a:srgbClr val="000000"/>
                          </a:solidFill>
                          <a:effectLst/>
                          <a:latin typeface="Calibri"/>
                        </a:rPr>
                        <a:t>0,5</a:t>
                      </a:r>
                    </a:p>
                  </a:txBody>
                  <a:tcPr marL="12700" marR="12700" marT="12700" marB="0" anchor="b">
                    <a:lnL>
                      <a:noFill/>
                    </a:lnL>
                    <a:lnR>
                      <a:noFill/>
                    </a:lnR>
                    <a:lnT>
                      <a:noFill/>
                    </a:lnT>
                    <a:lnB>
                      <a:noFill/>
                    </a:lnB>
                    <a:solidFill>
                      <a:srgbClr val="C0C0C0"/>
                    </a:solidFill>
                  </a:tcPr>
                </a:tc>
                <a:tc>
                  <a:txBody>
                    <a:bodyPr/>
                    <a:lstStyle/>
                    <a:p>
                      <a:pPr algn="l" fontAlgn="b"/>
                      <a:r>
                        <a:rPr lang="en-US" sz="1200" b="0" i="1" u="none" strike="noStrike">
                          <a:solidFill>
                            <a:srgbClr val="000000"/>
                          </a:solidFill>
                          <a:effectLst/>
                          <a:latin typeface="Calibri"/>
                        </a:rPr>
                        <a:t>Try it out. Don't necessarily do it all the time.</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Collective Codeownership</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2</a:t>
                      </a:r>
                    </a:p>
                  </a:txBody>
                  <a:tcPr marL="12700" marR="12700" marT="12700" marB="0" anchor="b">
                    <a:lnL>
                      <a:noFill/>
                    </a:lnL>
                    <a:lnR>
                      <a:noFill/>
                    </a:lnR>
                    <a:lnT>
                      <a:noFill/>
                    </a:lnT>
                    <a:lnB>
                      <a:noFill/>
                    </a:lnB>
                    <a:solidFill>
                      <a:srgbClr val="00000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Everybody should know about the code. Some parts more than others</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Continuous Integration</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 </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Sustainable Pace</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a:noFill/>
                    </a:lnB>
                    <a:solidFill>
                      <a:srgbClr val="FFFFFF"/>
                    </a:solidFill>
                  </a:tcPr>
                </a:tc>
                <a:tc>
                  <a:txBody>
                    <a:bodyPr/>
                    <a:lstStyle/>
                    <a:p>
                      <a:pPr algn="l" fontAlgn="b"/>
                      <a:r>
                        <a:rPr lang="en-US" sz="1200" b="0" i="1" u="none" strike="noStrike">
                          <a:solidFill>
                            <a:srgbClr val="000000"/>
                          </a:solidFill>
                          <a:effectLst/>
                          <a:latin typeface="Calibri"/>
                        </a:rPr>
                        <a:t>But also not too slow!</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Onsite Customer</a:t>
                      </a: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200" b="0" i="0" u="none" strike="noStrike">
                          <a:solidFill>
                            <a:srgbClr val="000000"/>
                          </a:solidFill>
                          <a:effectLst/>
                          <a:latin typeface="Calibri"/>
                        </a:rPr>
                        <a:t>0,5</a:t>
                      </a:r>
                    </a:p>
                  </a:txBody>
                  <a:tcPr marL="12700" marR="12700" marT="12700" marB="0" anchor="b">
                    <a:lnL>
                      <a:noFill/>
                    </a:lnL>
                    <a:lnR>
                      <a:noFill/>
                    </a:lnR>
                    <a:lnT>
                      <a:noFill/>
                    </a:lnT>
                    <a:lnB>
                      <a:noFill/>
                    </a:lnB>
                    <a:solidFill>
                      <a:srgbClr val="C0C0C0"/>
                    </a:solidFill>
                  </a:tcPr>
                </a:tc>
                <a:tc>
                  <a:txBody>
                    <a:bodyPr/>
                    <a:lstStyle/>
                    <a:p>
                      <a:pPr algn="r" fontAlgn="b"/>
                      <a:r>
                        <a:rPr lang="en-US" sz="1200" b="0" i="0" u="none" strike="noStrike">
                          <a:solidFill>
                            <a:srgbClr val="000000"/>
                          </a:solidFill>
                          <a:effectLst/>
                          <a:latin typeface="Calibri"/>
                        </a:rPr>
                        <a:t>0,5</a:t>
                      </a:r>
                    </a:p>
                  </a:txBody>
                  <a:tcPr marL="12700" marR="12700" marT="12700" marB="0" anchor="b">
                    <a:lnL>
                      <a:noFill/>
                    </a:lnL>
                    <a:lnR>
                      <a:noFill/>
                    </a:lnR>
                    <a:lnT>
                      <a:noFill/>
                    </a:lnT>
                    <a:lnB>
                      <a:noFill/>
                    </a:lnB>
                    <a:solidFill>
                      <a:srgbClr val="C0C0C0"/>
                    </a:solidFill>
                  </a:tcPr>
                </a:tc>
                <a:tc>
                  <a:txBody>
                    <a:bodyPr/>
                    <a:lstStyle/>
                    <a:p>
                      <a:pPr algn="l" fontAlgn="b"/>
                      <a:r>
                        <a:rPr lang="en-US" sz="1200" b="0" i="1" u="none" strike="noStrike">
                          <a:solidFill>
                            <a:srgbClr val="000000"/>
                          </a:solidFill>
                          <a:effectLst/>
                          <a:latin typeface="Calibri"/>
                        </a:rPr>
                        <a:t>Have a customer proxy</a:t>
                      </a: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r>
              <a:tr h="355600">
                <a:tc>
                  <a:txBody>
                    <a:bodyPr/>
                    <a:lstStyle/>
                    <a:p>
                      <a:pPr algn="l" fontAlgn="b"/>
                      <a:r>
                        <a:rPr lang="en-US" sz="1600" b="0" i="0" u="none" strike="noStrike">
                          <a:solidFill>
                            <a:srgbClr val="000000"/>
                          </a:solidFill>
                          <a:effectLst/>
                          <a:latin typeface="Calibri"/>
                        </a:rPr>
                        <a:t>Coding standards</a:t>
                      </a:r>
                    </a:p>
                  </a:txBody>
                  <a:tcPr marL="12700"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a:rPr>
                        <a:t>1</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rgbClr val="808080"/>
                    </a:solidFill>
                  </a:tcPr>
                </a:tc>
                <a:tc>
                  <a:txBody>
                    <a:bodyPr/>
                    <a:lstStyle/>
                    <a:p>
                      <a:pPr algn="r" fontAlgn="b"/>
                      <a:r>
                        <a:rPr lang="en-US" sz="1200" b="0" i="0" u="none" strike="noStrike">
                          <a:solidFill>
                            <a:srgbClr val="000000"/>
                          </a:solidFill>
                          <a:effectLst/>
                          <a:latin typeface="Calibri"/>
                        </a:rPr>
                        <a:t>0</a:t>
                      </a:r>
                    </a:p>
                  </a:txBody>
                  <a:tcPr marL="12700" marR="12700" marT="1270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200" b="0" i="1" u="none" strike="noStrike" dirty="0">
                          <a:solidFill>
                            <a:srgbClr val="000000"/>
                          </a:solidFill>
                          <a:effectLst/>
                          <a:latin typeface="Calibri"/>
                        </a:rPr>
                        <a:t>Decide on them and try to have tool support</a:t>
                      </a: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136336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
        <p:nvSpPr>
          <p:cNvPr id="6" name="TextBox 5"/>
          <p:cNvSpPr txBox="1"/>
          <p:nvPr/>
        </p:nvSpPr>
        <p:spPr>
          <a:xfrm>
            <a:off x="2288833" y="3675927"/>
            <a:ext cx="754571" cy="261610"/>
          </a:xfrm>
          <a:prstGeom prst="rect">
            <a:avLst/>
          </a:prstGeom>
          <a:noFill/>
        </p:spPr>
        <p:txBody>
          <a:bodyPr wrap="none" rtlCol="0">
            <a:spAutoFit/>
          </a:bodyPr>
          <a:lstStyle/>
          <a:p>
            <a:r>
              <a:rPr lang="en-US" sz="1050" dirty="0" smtClean="0"/>
              <a:t>[SLK2008]</a:t>
            </a:r>
            <a:endParaRPr lang="en-US" sz="1050" dirty="0"/>
          </a:p>
        </p:txBody>
      </p:sp>
      <p:sp>
        <p:nvSpPr>
          <p:cNvPr id="7" name="TextBox 6"/>
          <p:cNvSpPr txBox="1"/>
          <p:nvPr/>
        </p:nvSpPr>
        <p:spPr>
          <a:xfrm>
            <a:off x="2288833" y="1269016"/>
            <a:ext cx="737411" cy="253916"/>
          </a:xfrm>
          <a:prstGeom prst="rect">
            <a:avLst/>
          </a:prstGeom>
          <a:noFill/>
        </p:spPr>
        <p:txBody>
          <a:bodyPr wrap="none" rtlCol="0">
            <a:spAutoFit/>
          </a:bodyPr>
          <a:lstStyle/>
          <a:p>
            <a:r>
              <a:rPr lang="en-US" sz="1050" dirty="0" smtClean="0"/>
              <a:t>[Bec1999]</a:t>
            </a:r>
            <a:endParaRPr lang="en-US" sz="105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675927"/>
            <a:ext cx="1315853" cy="171032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269016"/>
            <a:ext cx="1386747" cy="1710321"/>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419958" y="1269016"/>
            <a:ext cx="4136328" cy="253916"/>
          </a:xfrm>
          <a:prstGeom prst="rect">
            <a:avLst/>
          </a:prstGeom>
          <a:noFill/>
        </p:spPr>
        <p:txBody>
          <a:bodyPr wrap="none" rtlCol="0">
            <a:spAutoFit/>
          </a:bodyPr>
          <a:lstStyle>
            <a:defPPr>
              <a:defRPr lang="en-US"/>
            </a:defPPr>
            <a:lvl1pPr>
              <a:defRPr sz="1050"/>
            </a:lvl1pPr>
          </a:lstStyle>
          <a:p>
            <a:r>
              <a:rPr lang="en-US" dirty="0"/>
              <a:t>Kent Beck, Extreme Programming Explained, Addison-Wesley, 2ed, 2000</a:t>
            </a:r>
          </a:p>
        </p:txBody>
      </p:sp>
      <p:sp>
        <p:nvSpPr>
          <p:cNvPr id="11" name="TextBox 10"/>
          <p:cNvSpPr txBox="1"/>
          <p:nvPr/>
        </p:nvSpPr>
        <p:spPr>
          <a:xfrm>
            <a:off x="3419959" y="3675885"/>
            <a:ext cx="4136328" cy="738664"/>
          </a:xfrm>
          <a:prstGeom prst="rect">
            <a:avLst/>
          </a:prstGeom>
          <a:noFill/>
        </p:spPr>
        <p:txBody>
          <a:bodyPr wrap="square" rtlCol="0">
            <a:spAutoFit/>
          </a:bodyPr>
          <a:lstStyle>
            <a:defPPr>
              <a:defRPr lang="en-US"/>
            </a:defPPr>
            <a:lvl1pPr>
              <a:defRPr sz="1050"/>
            </a:lvl1pPr>
          </a:lstStyle>
          <a:p>
            <a:r>
              <a:rPr lang="en-US" dirty="0" smtClean="0"/>
              <a:t>Kai </a:t>
            </a:r>
            <a:r>
              <a:rPr lang="en-US" dirty="0" err="1" smtClean="0"/>
              <a:t>Stapel</a:t>
            </a:r>
            <a:r>
              <a:rPr lang="en-US" dirty="0" smtClean="0"/>
              <a:t>, Daniel </a:t>
            </a:r>
            <a:r>
              <a:rPr lang="en-US" dirty="0" err="1" smtClean="0"/>
              <a:t>Lübke</a:t>
            </a:r>
            <a:r>
              <a:rPr lang="en-US" dirty="0" smtClean="0"/>
              <a:t>, Eric Knauss: </a:t>
            </a:r>
            <a:r>
              <a:rPr lang="en-US" dirty="0"/>
              <a:t>Best Practices in </a:t>
            </a:r>
            <a:r>
              <a:rPr lang="en-US" dirty="0" err="1"/>
              <a:t>eXtreme</a:t>
            </a:r>
            <a:r>
              <a:rPr lang="en-US" dirty="0"/>
              <a:t> Programming Course </a:t>
            </a:r>
            <a:r>
              <a:rPr lang="en-US" dirty="0" smtClean="0"/>
              <a:t>Design. In: </a:t>
            </a:r>
            <a:r>
              <a:rPr lang="en-US" i="1" dirty="0"/>
              <a:t>Proceedings of the 30th International Conference on Software Engineering (ICSE '08), </a:t>
            </a:r>
            <a:r>
              <a:rPr lang="en-US" i="1" dirty="0" err="1" smtClean="0"/>
              <a:t>Leibzig</a:t>
            </a:r>
            <a:r>
              <a:rPr lang="en-US" i="1" dirty="0" smtClean="0"/>
              <a:t>, Germany, pg. </a:t>
            </a:r>
            <a:r>
              <a:rPr lang="en-US" dirty="0"/>
              <a:t>769-</a:t>
            </a:r>
            <a:r>
              <a:rPr lang="en-US" dirty="0" smtClean="0"/>
              <a:t>776, </a:t>
            </a:r>
            <a:r>
              <a:rPr lang="en-US" b="1" dirty="0" smtClean="0"/>
              <a:t>2008</a:t>
            </a:r>
            <a:r>
              <a:rPr lang="en-US" dirty="0" smtClean="0"/>
              <a:t> </a:t>
            </a:r>
            <a:endParaRPr lang="en-US" dirty="0"/>
          </a:p>
        </p:txBody>
      </p:sp>
    </p:spTree>
    <p:extLst>
      <p:ext uri="{BB962C8B-B14F-4D97-AF65-F5344CB8AC3E}">
        <p14:creationId xmlns:p14="http://schemas.microsoft.com/office/powerpoint/2010/main" val="3726380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 (Practical details)</a:t>
            </a:r>
            <a:endParaRPr lang="en-US" dirty="0"/>
          </a:p>
        </p:txBody>
      </p:sp>
      <p:sp>
        <p:nvSpPr>
          <p:cNvPr id="3" name="Content Placeholder 2"/>
          <p:cNvSpPr>
            <a:spLocks noGrp="1"/>
          </p:cNvSpPr>
          <p:nvPr>
            <p:ph idx="1"/>
          </p:nvPr>
        </p:nvSpPr>
        <p:spPr/>
        <p:txBody>
          <a:bodyPr/>
          <a:lstStyle/>
          <a:p>
            <a:r>
              <a:rPr lang="en-US" dirty="0" smtClean="0"/>
              <a:t>Schedule</a:t>
            </a:r>
          </a:p>
          <a:p>
            <a:pPr lvl="1"/>
            <a:r>
              <a:rPr lang="en-US" dirty="0" smtClean="0"/>
              <a:t>0-3 lectures per week</a:t>
            </a:r>
          </a:p>
          <a:p>
            <a:pPr lvl="1"/>
            <a:r>
              <a:rPr lang="en-US" dirty="0" smtClean="0"/>
              <a:t>0-2 workshops per week</a:t>
            </a:r>
          </a:p>
          <a:p>
            <a:pPr lvl="1"/>
            <a:r>
              <a:rPr lang="en-US" dirty="0" smtClean="0"/>
              <a:t>=3 scheduled activities per week</a:t>
            </a:r>
          </a:p>
          <a:p>
            <a:pPr lvl="2"/>
            <a:r>
              <a:rPr lang="en-US" dirty="0" smtClean="0"/>
              <a:t>Even if there is no lecture, we will be available and you can (should!) use the rooms/time to work!</a:t>
            </a:r>
          </a:p>
          <a:p>
            <a:pPr lvl="2"/>
            <a:endParaRPr lang="en-US" dirty="0" smtClean="0"/>
          </a:p>
          <a:p>
            <a:r>
              <a:rPr lang="en-US" dirty="0" smtClean="0"/>
              <a:t>Examination</a:t>
            </a:r>
          </a:p>
          <a:p>
            <a:pPr lvl="1"/>
            <a:r>
              <a:rPr lang="en-US" dirty="0" smtClean="0"/>
              <a:t>Project (teams)</a:t>
            </a:r>
          </a:p>
          <a:p>
            <a:pPr lvl="2"/>
            <a:r>
              <a:rPr lang="en-US" dirty="0" smtClean="0"/>
              <a:t>Final product</a:t>
            </a:r>
          </a:p>
          <a:p>
            <a:pPr lvl="2"/>
            <a:r>
              <a:rPr lang="en-US" dirty="0" smtClean="0"/>
              <a:t>Artifacts</a:t>
            </a:r>
          </a:p>
          <a:p>
            <a:pPr lvl="1"/>
            <a:r>
              <a:rPr lang="en-US" dirty="0" smtClean="0"/>
              <a:t>Report (Individual)</a:t>
            </a:r>
          </a:p>
          <a:p>
            <a:pPr lvl="2"/>
            <a:r>
              <a:rPr lang="en-US" dirty="0" smtClean="0"/>
              <a:t>Experience / Post-Mortem report</a:t>
            </a:r>
          </a:p>
          <a:p>
            <a:pPr lvl="1"/>
            <a:r>
              <a:rPr lang="en-US" dirty="0" smtClean="0"/>
              <a:t>Written exam</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6973902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Examination</a:t>
            </a:r>
            <a:endParaRPr lang="en-US" dirty="0"/>
          </a:p>
        </p:txBody>
      </p:sp>
      <p:sp>
        <p:nvSpPr>
          <p:cNvPr id="3" name="Content Placeholder 2"/>
          <p:cNvSpPr>
            <a:spLocks noGrp="1"/>
          </p:cNvSpPr>
          <p:nvPr>
            <p:ph idx="1"/>
          </p:nvPr>
        </p:nvSpPr>
        <p:spPr/>
        <p:txBody>
          <a:bodyPr>
            <a:normAutofit lnSpcReduction="10000"/>
          </a:bodyPr>
          <a:lstStyle/>
          <a:p>
            <a:r>
              <a:rPr lang="en-US" dirty="0" smtClean="0"/>
              <a:t>Written exam, individual, 3.0 credits</a:t>
            </a:r>
          </a:p>
          <a:p>
            <a:pPr lvl="1"/>
            <a:r>
              <a:rPr lang="en-US" dirty="0" smtClean="0"/>
              <a:t>60 points, 24 required to pass</a:t>
            </a:r>
            <a:endParaRPr lang="en-US" dirty="0"/>
          </a:p>
          <a:p>
            <a:r>
              <a:rPr lang="en-US" dirty="0" smtClean="0"/>
              <a:t>Project, 4.5 credits</a:t>
            </a:r>
          </a:p>
          <a:p>
            <a:pPr lvl="1"/>
            <a:r>
              <a:rPr lang="en-US" dirty="0" smtClean="0"/>
              <a:t>Grades: Fail/Pass </a:t>
            </a:r>
            <a:br>
              <a:rPr lang="en-US" dirty="0" smtClean="0"/>
            </a:br>
            <a:r>
              <a:rPr lang="en-US" dirty="0" smtClean="0"/>
              <a:t>based on project participation and group report</a:t>
            </a:r>
            <a:endParaRPr lang="en-US" dirty="0"/>
          </a:p>
          <a:p>
            <a:r>
              <a:rPr lang="en-US" dirty="0" smtClean="0"/>
              <a:t>Grades</a:t>
            </a:r>
          </a:p>
          <a:p>
            <a:pPr lvl="1"/>
            <a:r>
              <a:rPr lang="en-US" dirty="0" smtClean="0"/>
              <a:t>Chalmers: </a:t>
            </a:r>
          </a:p>
          <a:p>
            <a:pPr lvl="2"/>
            <a:r>
              <a:rPr lang="en-US" dirty="0" smtClean="0"/>
              <a:t>X &lt; 24 </a:t>
            </a:r>
            <a:r>
              <a:rPr lang="en-US" dirty="0" smtClean="0">
                <a:sym typeface="Wingdings"/>
              </a:rPr>
              <a:t> Fail, </a:t>
            </a:r>
          </a:p>
          <a:p>
            <a:pPr lvl="2"/>
            <a:r>
              <a:rPr lang="en-US" dirty="0" smtClean="0">
                <a:sym typeface="Wingdings"/>
              </a:rPr>
              <a:t>24 ≤ X &lt; 36  3, </a:t>
            </a:r>
          </a:p>
          <a:p>
            <a:pPr lvl="2"/>
            <a:r>
              <a:rPr lang="en-US" dirty="0">
                <a:sym typeface="Wingdings"/>
              </a:rPr>
              <a:t>36 ≤ X </a:t>
            </a:r>
            <a:r>
              <a:rPr lang="en-US" dirty="0" smtClean="0">
                <a:sym typeface="Wingdings"/>
              </a:rPr>
              <a:t>&lt; 48  4, </a:t>
            </a:r>
          </a:p>
          <a:p>
            <a:pPr lvl="2"/>
            <a:r>
              <a:rPr lang="en-US" dirty="0" smtClean="0">
                <a:sym typeface="Wingdings"/>
              </a:rPr>
              <a:t>48 ≤ X  5</a:t>
            </a:r>
          </a:p>
          <a:p>
            <a:pPr lvl="1"/>
            <a:r>
              <a:rPr lang="en-US" dirty="0" smtClean="0">
                <a:sym typeface="Wingdings"/>
              </a:rPr>
              <a:t>GU</a:t>
            </a:r>
          </a:p>
          <a:p>
            <a:pPr lvl="2"/>
            <a:r>
              <a:rPr lang="en-US" dirty="0"/>
              <a:t>X &lt; 24 </a:t>
            </a:r>
            <a:r>
              <a:rPr lang="en-US" dirty="0" smtClean="0">
                <a:sym typeface="Wingdings"/>
              </a:rPr>
              <a:t> </a:t>
            </a:r>
            <a:r>
              <a:rPr lang="en-US" dirty="0">
                <a:sym typeface="Wingdings"/>
              </a:rPr>
              <a:t>Fail, </a:t>
            </a:r>
          </a:p>
          <a:p>
            <a:pPr lvl="2"/>
            <a:r>
              <a:rPr lang="en-US" dirty="0">
                <a:sym typeface="Wingdings"/>
              </a:rPr>
              <a:t>24 ≤ X &lt; </a:t>
            </a:r>
            <a:r>
              <a:rPr lang="en-US" dirty="0" smtClean="0">
                <a:sym typeface="Wingdings"/>
              </a:rPr>
              <a:t>48 </a:t>
            </a:r>
            <a:r>
              <a:rPr lang="en-US" dirty="0">
                <a:sym typeface="Wingdings"/>
              </a:rPr>
              <a:t> </a:t>
            </a:r>
            <a:r>
              <a:rPr lang="en-US" dirty="0" smtClean="0">
                <a:sym typeface="Wingdings"/>
              </a:rPr>
              <a:t>G, </a:t>
            </a:r>
            <a:endParaRPr lang="en-US" dirty="0">
              <a:sym typeface="Wingdings"/>
            </a:endParaRPr>
          </a:p>
          <a:p>
            <a:pPr lvl="2"/>
            <a:r>
              <a:rPr lang="en-US" dirty="0">
                <a:sym typeface="Wingdings"/>
              </a:rPr>
              <a:t>48 ≤ X  </a:t>
            </a:r>
            <a:r>
              <a:rPr lang="en-US" dirty="0" smtClean="0">
                <a:sym typeface="Wingdings"/>
              </a:rPr>
              <a:t>VG</a:t>
            </a:r>
            <a:endParaRPr lang="en-US" dirty="0">
              <a:sym typeface="Wingdings"/>
            </a:endParaRPr>
          </a:p>
          <a:p>
            <a:pPr lvl="2"/>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5987291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normAutofit lnSpcReduction="10000"/>
          </a:bodyPr>
          <a:lstStyle/>
          <a:p>
            <a:pPr marL="0" indent="0">
              <a:buNone/>
            </a:pPr>
            <a:endParaRPr lang="en-US" dirty="0"/>
          </a:p>
          <a:p>
            <a:r>
              <a:rPr lang="en-US" dirty="0"/>
              <a:t>Develop an Android app for a </a:t>
            </a:r>
            <a:r>
              <a:rPr lang="en-US" dirty="0" smtClean="0"/>
              <a:t>customer</a:t>
            </a:r>
          </a:p>
          <a:p>
            <a:endParaRPr lang="en-US" dirty="0" smtClean="0"/>
          </a:p>
          <a:p>
            <a:r>
              <a:rPr lang="en-US" dirty="0" smtClean="0"/>
              <a:t>Work </a:t>
            </a:r>
            <a:r>
              <a:rPr lang="en-US" dirty="0"/>
              <a:t>in predetermined teams </a:t>
            </a:r>
            <a:endParaRPr lang="en-US" dirty="0" smtClean="0"/>
          </a:p>
          <a:p>
            <a:pPr lvl="1"/>
            <a:r>
              <a:rPr lang="en-US" dirty="0">
                <a:hlinkClick r:id="rId2"/>
              </a:rPr>
              <a:t>https://github.com/oerich/EDA397/wiki/Groupings-of-</a:t>
            </a:r>
            <a:r>
              <a:rPr lang="en-US" dirty="0" smtClean="0">
                <a:hlinkClick r:id="rId2"/>
              </a:rPr>
              <a:t>Teams</a:t>
            </a:r>
            <a:endParaRPr lang="en-US" dirty="0"/>
          </a:p>
          <a:p>
            <a:pPr lvl="1"/>
            <a:r>
              <a:rPr lang="en-US" dirty="0"/>
              <a:t>You will be assigned teams </a:t>
            </a:r>
            <a:endParaRPr lang="en-US" dirty="0" smtClean="0"/>
          </a:p>
          <a:p>
            <a:pPr lvl="1"/>
            <a:r>
              <a:rPr lang="en-US" dirty="0" smtClean="0"/>
              <a:t>Focus on agile practices and methodology </a:t>
            </a:r>
          </a:p>
          <a:p>
            <a:pPr lvl="1"/>
            <a:r>
              <a:rPr lang="en-US" dirty="0" smtClean="0"/>
              <a:t>You meet </a:t>
            </a:r>
            <a:r>
              <a:rPr lang="en-US" dirty="0"/>
              <a:t>with the customer </a:t>
            </a:r>
            <a:r>
              <a:rPr lang="en-US" dirty="0" smtClean="0"/>
              <a:t>this Thursday</a:t>
            </a:r>
          </a:p>
          <a:p>
            <a:pPr lvl="2"/>
            <a:r>
              <a:rPr lang="en-US" dirty="0" smtClean="0"/>
              <a:t>and </a:t>
            </a:r>
            <a:r>
              <a:rPr lang="en-US" dirty="0"/>
              <a:t>get all the details! </a:t>
            </a:r>
            <a:endParaRPr lang="en-US" dirty="0" smtClean="0"/>
          </a:p>
          <a:p>
            <a:pPr lvl="1"/>
            <a:endParaRPr lang="en-US" dirty="0" smtClean="0"/>
          </a:p>
          <a:p>
            <a:r>
              <a:rPr lang="en-US" dirty="0"/>
              <a:t>We strive to create a realistic scenario/ environment </a:t>
            </a:r>
            <a:endParaRPr lang="en-US" dirty="0" smtClean="0"/>
          </a:p>
          <a:p>
            <a:pPr lvl="1"/>
            <a:r>
              <a:rPr lang="en-US" dirty="0" smtClean="0"/>
              <a:t>We </a:t>
            </a:r>
            <a:r>
              <a:rPr lang="en-US" dirty="0"/>
              <a:t>rely on a number of real-world services and tools, e.g. </a:t>
            </a:r>
            <a:endParaRPr lang="en-US" dirty="0" smtClean="0"/>
          </a:p>
          <a:p>
            <a:pPr lvl="1"/>
            <a:r>
              <a:rPr lang="en-US" dirty="0" smtClean="0"/>
              <a:t>Android </a:t>
            </a:r>
            <a:r>
              <a:rPr lang="en-US" dirty="0"/>
              <a:t>(SDK</a:t>
            </a:r>
            <a:r>
              <a:rPr lang="en-US" dirty="0" smtClean="0"/>
              <a:t>), </a:t>
            </a:r>
            <a:r>
              <a:rPr lang="en-US" dirty="0" err="1" smtClean="0"/>
              <a:t>GitHub</a:t>
            </a:r>
            <a:r>
              <a:rPr lang="en-US" dirty="0" smtClean="0"/>
              <a:t>, </a:t>
            </a:r>
            <a:r>
              <a:rPr lang="en-US" dirty="0" err="1" smtClean="0"/>
              <a:t>Trello</a:t>
            </a:r>
            <a:r>
              <a:rPr lang="en-US" dirty="0" smtClean="0"/>
              <a:t>, (perhaps Jenkins, </a:t>
            </a:r>
            <a:r>
              <a:rPr lang="en-US" dirty="0" err="1" smtClean="0"/>
              <a:t>Gerrit</a:t>
            </a:r>
            <a:r>
              <a:rPr lang="en-US" dirty="0" smtClean="0"/>
              <a:t>, </a:t>
            </a:r>
            <a:r>
              <a:rPr lang="en-US" dirty="0" err="1" smtClean="0"/>
              <a:t>SonarCube</a:t>
            </a:r>
            <a:r>
              <a:rPr lang="en-US" dirty="0" smtClean="0"/>
              <a:t>…)</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4750820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a:t>
            </a:r>
            <a:endParaRPr lang="en-US" dirty="0"/>
          </a:p>
        </p:txBody>
      </p:sp>
      <p:sp>
        <p:nvSpPr>
          <p:cNvPr id="3" name="Content Placeholder 2"/>
          <p:cNvSpPr>
            <a:spLocks noGrp="1"/>
          </p:cNvSpPr>
          <p:nvPr>
            <p:ph idx="1"/>
          </p:nvPr>
        </p:nvSpPr>
        <p:spPr/>
        <p:txBody>
          <a:bodyPr/>
          <a:lstStyle/>
          <a:p>
            <a:r>
              <a:rPr lang="en-US" dirty="0" smtClean="0"/>
              <a:t>Three sprints</a:t>
            </a:r>
          </a:p>
          <a:p>
            <a:endParaRPr lang="en-US" dirty="0"/>
          </a:p>
          <a:p>
            <a:r>
              <a:rPr lang="en-US" dirty="0" smtClean="0"/>
              <a:t>Sprint 1: Getting started</a:t>
            </a:r>
          </a:p>
          <a:p>
            <a:endParaRPr lang="en-US" dirty="0"/>
          </a:p>
          <a:p>
            <a:r>
              <a:rPr lang="en-US" dirty="0" smtClean="0"/>
              <a:t>Sprint 2: Getting work done</a:t>
            </a:r>
          </a:p>
          <a:p>
            <a:endParaRPr lang="en-US" dirty="0"/>
          </a:p>
          <a:p>
            <a:r>
              <a:rPr lang="en-US" dirty="0" smtClean="0"/>
              <a:t>Sprint 3: Theory and advanced concepts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561212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46672112"/>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Knowledge and understanding</a:t>
                      </a:r>
                      <a:endParaRPr lang="en-US" dirty="0"/>
                    </a:p>
                  </a:txBody>
                  <a:tcPr/>
                </a:tc>
                <a:tc>
                  <a:txBody>
                    <a:bodyPr/>
                    <a:lstStyle/>
                    <a:p>
                      <a:r>
                        <a:rPr lang="en-US" dirty="0" smtClean="0"/>
                        <a:t>Skills and ability</a:t>
                      </a:r>
                      <a:endParaRPr lang="en-US" dirty="0"/>
                    </a:p>
                  </a:txBody>
                  <a:tcPr/>
                </a:tc>
                <a:tc>
                  <a:txBody>
                    <a:bodyPr/>
                    <a:lstStyle/>
                    <a:p>
                      <a:r>
                        <a:rPr lang="en-US" dirty="0" err="1" smtClean="0"/>
                        <a:t>Judgement</a:t>
                      </a:r>
                      <a:r>
                        <a:rPr lang="en-US" dirty="0" smtClean="0"/>
                        <a:t> and approach</a:t>
                      </a:r>
                      <a:endParaRPr lang="en-US" dirty="0"/>
                    </a:p>
                  </a:txBody>
                  <a:tcPr/>
                </a:tc>
              </a:tr>
              <a:tr h="370840">
                <a:tc>
                  <a:txBody>
                    <a:bodyPr/>
                    <a:lstStyle/>
                    <a:p>
                      <a:r>
                        <a:rPr lang="en-US" dirty="0" smtClean="0"/>
                        <a:t>Compare agile and traditional </a:t>
                      </a:r>
                      <a:r>
                        <a:rPr lang="en-US" dirty="0" err="1" smtClean="0"/>
                        <a:t>softw</a:t>
                      </a:r>
                      <a:r>
                        <a:rPr lang="en-US" dirty="0" smtClean="0"/>
                        <a:t>. </a:t>
                      </a:r>
                      <a:r>
                        <a:rPr lang="en-US" dirty="0" err="1" smtClean="0"/>
                        <a:t>dev</a:t>
                      </a:r>
                      <a:r>
                        <a:rPr lang="en-US" dirty="0" smtClean="0"/>
                        <a:t>,</a:t>
                      </a:r>
                      <a:endParaRPr lang="en-US" dirty="0"/>
                    </a:p>
                  </a:txBody>
                  <a:tcPr>
                    <a:solidFill>
                      <a:srgbClr val="CCFFCC"/>
                    </a:solidFill>
                  </a:tcPr>
                </a:tc>
                <a:tc>
                  <a:txBody>
                    <a:bodyPr/>
                    <a:lstStyle/>
                    <a:p>
                      <a:r>
                        <a:rPr lang="en-US" dirty="0" smtClean="0"/>
                        <a:t>Forming a team organically</a:t>
                      </a:r>
                      <a:endParaRPr lang="en-US" dirty="0"/>
                    </a:p>
                  </a:txBody>
                  <a:tcPr>
                    <a:solidFill>
                      <a:schemeClr val="accent5">
                        <a:lumMod val="20000"/>
                        <a:lumOff val="80000"/>
                      </a:schemeClr>
                    </a:solidFill>
                  </a:tcPr>
                </a:tc>
                <a:tc>
                  <a:txBody>
                    <a:bodyPr/>
                    <a:lstStyle/>
                    <a:p>
                      <a:r>
                        <a:rPr lang="en-US" dirty="0" smtClean="0"/>
                        <a:t>Explain: people/</a:t>
                      </a:r>
                      <a:r>
                        <a:rPr lang="en-US" dirty="0" err="1" smtClean="0"/>
                        <a:t>commun</a:t>
                      </a:r>
                      <a:r>
                        <a:rPr lang="en-US" dirty="0" smtClean="0"/>
                        <a:t>.</a:t>
                      </a:r>
                      <a:r>
                        <a:rPr lang="en-US" baseline="0" dirty="0" smtClean="0"/>
                        <a:t> centric dev.</a:t>
                      </a:r>
                      <a:endParaRPr lang="en-US" dirty="0"/>
                    </a:p>
                  </a:txBody>
                  <a:tcPr>
                    <a:solidFill>
                      <a:srgbClr val="F2DCDB"/>
                    </a:solidFill>
                  </a:tcPr>
                </a:tc>
              </a:tr>
              <a:tr h="370840">
                <a:tc>
                  <a:txBody>
                    <a:bodyPr/>
                    <a:lstStyle/>
                    <a:p>
                      <a:r>
                        <a:rPr lang="en-US" dirty="0" smtClean="0"/>
                        <a:t>Relate lean and agile development</a:t>
                      </a:r>
                      <a:endParaRPr lang="en-US" dirty="0"/>
                    </a:p>
                  </a:txBody>
                  <a:tcPr>
                    <a:solidFill>
                      <a:schemeClr val="accent2">
                        <a:lumMod val="20000"/>
                        <a:lumOff val="80000"/>
                      </a:schemeClr>
                    </a:solidFill>
                  </a:tcPr>
                </a:tc>
                <a:tc>
                  <a:txBody>
                    <a:bodyPr/>
                    <a:lstStyle/>
                    <a:p>
                      <a:r>
                        <a:rPr lang="en-US" dirty="0" smtClean="0"/>
                        <a:t>Collaborate</a:t>
                      </a:r>
                      <a:r>
                        <a:rPr lang="en-US" baseline="0" dirty="0" smtClean="0"/>
                        <a:t> in small software dev. teams</a:t>
                      </a:r>
                      <a:endParaRPr lang="en-US" dirty="0"/>
                    </a:p>
                  </a:txBody>
                  <a:tcPr>
                    <a:solidFill>
                      <a:schemeClr val="accent5">
                        <a:lumMod val="20000"/>
                        <a:lumOff val="80000"/>
                      </a:schemeClr>
                    </a:solidFill>
                  </a:tcPr>
                </a:tc>
                <a:tc>
                  <a:txBody>
                    <a:bodyPr/>
                    <a:lstStyle/>
                    <a:p>
                      <a:r>
                        <a:rPr lang="en-US" dirty="0" smtClean="0"/>
                        <a:t>Apply fact: people drive project success</a:t>
                      </a:r>
                      <a:endParaRPr lang="en-US" dirty="0"/>
                    </a:p>
                  </a:txBody>
                  <a:tcPr>
                    <a:solidFill>
                      <a:srgbClr val="F2DCDB"/>
                    </a:solidFill>
                  </a:tcPr>
                </a:tc>
              </a:tr>
              <a:tr h="370840">
                <a:tc>
                  <a:txBody>
                    <a:bodyPr/>
                    <a:lstStyle/>
                    <a:p>
                      <a:r>
                        <a:rPr lang="en-US" dirty="0" smtClean="0"/>
                        <a:t>Contrast</a:t>
                      </a:r>
                      <a:r>
                        <a:rPr lang="en-US" baseline="0" dirty="0" smtClean="0"/>
                        <a:t> different agile methodologies</a:t>
                      </a:r>
                      <a:endParaRPr lang="en-US" dirty="0"/>
                    </a:p>
                  </a:txBody>
                  <a:tcPr>
                    <a:solidFill>
                      <a:schemeClr val="accent2">
                        <a:lumMod val="20000"/>
                        <a:lumOff val="80000"/>
                      </a:schemeClr>
                    </a:solidFill>
                  </a:tcPr>
                </a:tc>
                <a:tc>
                  <a:txBody>
                    <a:bodyPr/>
                    <a:lstStyle/>
                    <a:p>
                      <a:r>
                        <a:rPr lang="en-US" dirty="0" smtClean="0"/>
                        <a:t>Interact</a:t>
                      </a:r>
                      <a:r>
                        <a:rPr lang="en-US" baseline="0" dirty="0" smtClean="0"/>
                        <a:t> and show progress continuously</a:t>
                      </a:r>
                      <a:endParaRPr lang="en-US" dirty="0"/>
                    </a:p>
                  </a:txBody>
                  <a:tcPr>
                    <a:solidFill>
                      <a:schemeClr val="accent5">
                        <a:lumMod val="20000"/>
                        <a:lumOff val="80000"/>
                      </a:schemeClr>
                    </a:solidFill>
                  </a:tcPr>
                </a:tc>
                <a:tc>
                  <a:txBody>
                    <a:bodyPr/>
                    <a:lstStyle/>
                    <a:p>
                      <a:r>
                        <a:rPr lang="en-US" dirty="0" smtClean="0"/>
                        <a:t>Describe: No single methodology fits all</a:t>
                      </a:r>
                      <a:endParaRPr lang="en-US" dirty="0"/>
                    </a:p>
                  </a:txBody>
                  <a:tcPr>
                    <a:solidFill>
                      <a:srgbClr val="F2DCDB"/>
                    </a:solidFill>
                  </a:tcPr>
                </a:tc>
              </a:tr>
              <a:tr h="370840">
                <a:tc>
                  <a:txBody>
                    <a:bodyPr/>
                    <a:lstStyle/>
                    <a:p>
                      <a:r>
                        <a:rPr lang="en-US" dirty="0" smtClean="0"/>
                        <a:t>Use the agile manifest and its accompanying principles</a:t>
                      </a:r>
                      <a:endParaRPr lang="en-US" dirty="0"/>
                    </a:p>
                  </a:txBody>
                  <a:tcPr>
                    <a:solidFill>
                      <a:srgbClr val="CCFFCC"/>
                    </a:solidFill>
                  </a:tcPr>
                </a:tc>
                <a:tc>
                  <a:txBody>
                    <a:bodyPr/>
                    <a:lstStyle/>
                    <a:p>
                      <a:r>
                        <a:rPr lang="en-US" dirty="0" smtClean="0"/>
                        <a:t>Develop SW</a:t>
                      </a:r>
                      <a:r>
                        <a:rPr lang="en-US" baseline="0" dirty="0" smtClean="0"/>
                        <a:t> using small and frequent iterations</a:t>
                      </a:r>
                      <a:endParaRPr lang="en-US" dirty="0"/>
                    </a:p>
                  </a:txBody>
                  <a:tcPr>
                    <a:solidFill>
                      <a:schemeClr val="accent5">
                        <a:lumMod val="20000"/>
                        <a:lumOff val="80000"/>
                      </a:schemeClr>
                    </a:solidFill>
                  </a:tcPr>
                </a:tc>
                <a:tc>
                  <a:txBody>
                    <a:bodyPr/>
                    <a:lstStyle/>
                    <a:p>
                      <a:r>
                        <a:rPr lang="en-US" dirty="0" smtClean="0"/>
                        <a:t>Discuss: methodology needs to adopt to culture </a:t>
                      </a:r>
                      <a:endParaRPr lang="en-US" dirty="0"/>
                    </a:p>
                  </a:txBody>
                  <a:tcPr>
                    <a:solidFill>
                      <a:srgbClr val="F2DCDB"/>
                    </a:solidFill>
                  </a:tcPr>
                </a:tc>
              </a:tr>
              <a:tr h="370840">
                <a:tc>
                  <a:txBody>
                    <a:bodyPr/>
                    <a:lstStyle/>
                    <a:p>
                      <a:r>
                        <a:rPr lang="en-US" dirty="0" smtClean="0"/>
                        <a:t>Discuss what is different</a:t>
                      </a:r>
                      <a:r>
                        <a:rPr lang="en-US" baseline="0" dirty="0" smtClean="0"/>
                        <a:t> when leading an agile team</a:t>
                      </a:r>
                      <a:endParaRPr lang="en-US" dirty="0"/>
                    </a:p>
                  </a:txBody>
                  <a:tcPr>
                    <a:solidFill>
                      <a:srgbClr val="F2DCDB"/>
                    </a:solidFill>
                  </a:tcPr>
                </a:tc>
                <a:tc>
                  <a:txBody>
                    <a:bodyPr/>
                    <a:lstStyle/>
                    <a:p>
                      <a:r>
                        <a:rPr lang="en-US" dirty="0" smtClean="0"/>
                        <a:t>Use test-driven dev. and automated tests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Refactor a program/design</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Be member of agile team</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Incremental planning using user stories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Tree>
    <p:extLst>
      <p:ext uri="{BB962C8B-B14F-4D97-AF65-F5344CB8AC3E}">
        <p14:creationId xmlns:p14="http://schemas.microsoft.com/office/powerpoint/2010/main" val="3367227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1: Getting started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5" name="Rectangle 4"/>
          <p:cNvSpPr/>
          <p:nvPr/>
        </p:nvSpPr>
        <p:spPr>
          <a:xfrm>
            <a:off x="5631031" y="5972782"/>
            <a:ext cx="3055769" cy="246221"/>
          </a:xfrm>
          <a:prstGeom prst="rect">
            <a:avLst/>
          </a:prstGeom>
        </p:spPr>
        <p:txBody>
          <a:bodyPr wrap="square">
            <a:spAutoFit/>
          </a:bodyPr>
          <a:lstStyle/>
          <a:p>
            <a:r>
              <a:rPr lang="en-US" sz="1000" dirty="0" smtClean="0">
                <a:solidFill>
                  <a:srgbClr val="FFFFFF"/>
                </a:solidFill>
              </a:rPr>
              <a:t>http://</a:t>
            </a:r>
            <a:r>
              <a:rPr lang="en-US" sz="1000" dirty="0" err="1" smtClean="0">
                <a:solidFill>
                  <a:srgbClr val="FFFFFF"/>
                </a:solidFill>
              </a:rPr>
              <a:t>commons.wikimedia.org</a:t>
            </a:r>
            <a:r>
              <a:rPr lang="en-US" sz="1000" dirty="0" smtClean="0">
                <a:solidFill>
                  <a:srgbClr val="FFFFFF"/>
                </a:solidFill>
              </a:rPr>
              <a:t>/wiki/File:Sprint_01.jpg</a:t>
            </a:r>
            <a:endParaRPr lang="en-US" sz="1000" dirty="0">
              <a:solidFill>
                <a:srgbClr val="FFFFFF"/>
              </a:solidFill>
            </a:endParaRPr>
          </a:p>
        </p:txBody>
      </p:sp>
      <p:sp>
        <p:nvSpPr>
          <p:cNvPr id="6" name="Footer Placehold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9819318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1040</TotalTime>
  <Words>2469</Words>
  <Application>Microsoft Macintosh PowerPoint</Application>
  <PresentationFormat>On-screen Show (4:3)</PresentationFormat>
  <Paragraphs>466</Paragraphs>
  <Slides>39</Slides>
  <Notes>0</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Chalmers-Gu</vt:lpstr>
      <vt:lpstr>Vorlage</vt:lpstr>
      <vt:lpstr>Agile Software Development (DIT191 / EDA397)</vt:lpstr>
      <vt:lpstr>Hi, nice meeting you! (Short CV)</vt:lpstr>
      <vt:lpstr>Course setup</vt:lpstr>
      <vt:lpstr>Course setup (Practical details)</vt:lpstr>
      <vt:lpstr>Examination</vt:lpstr>
      <vt:lpstr>Project</vt:lpstr>
      <vt:lpstr>Course setup</vt:lpstr>
      <vt:lpstr>Course Objectives</vt:lpstr>
      <vt:lpstr>Sprint 1: Getting started</vt:lpstr>
      <vt:lpstr>What is agility in Software Development?</vt:lpstr>
      <vt:lpstr>Motivation</vt:lpstr>
      <vt:lpstr>PowerPoint Presentation</vt:lpstr>
      <vt:lpstr>Where are we coming from?</vt:lpstr>
      <vt:lpstr>Systematic sequential development</vt:lpstr>
      <vt:lpstr>Towards concurrent development</vt:lpstr>
      <vt:lpstr>PowerPoint Presentation</vt:lpstr>
      <vt:lpstr>Iteration Models</vt:lpstr>
      <vt:lpstr>Incremental delivery</vt:lpstr>
      <vt:lpstr>Incremental delivery</vt:lpstr>
      <vt:lpstr>Agile Manifesto</vt:lpstr>
      <vt:lpstr>PowerPoint Presentation</vt:lpstr>
      <vt:lpstr>XP Practices</vt:lpstr>
      <vt:lpstr>            XP:   </vt:lpstr>
      <vt:lpstr>Agile Methods: eXtreme Programming (XP)</vt:lpstr>
      <vt:lpstr>Planning Game</vt:lpstr>
      <vt:lpstr>Small releases</vt:lpstr>
      <vt:lpstr>Metaphor</vt:lpstr>
      <vt:lpstr>Simple Design</vt:lpstr>
      <vt:lpstr>Testing</vt:lpstr>
      <vt:lpstr>Refactoring</vt:lpstr>
      <vt:lpstr>Refactoring</vt:lpstr>
      <vt:lpstr>Pair Programming</vt:lpstr>
      <vt:lpstr>Collective Code Ownership</vt:lpstr>
      <vt:lpstr>Continuous Integration</vt:lpstr>
      <vt:lpstr>Sustainable pace (aka 40h week)</vt:lpstr>
      <vt:lpstr>On-Site Customer</vt:lpstr>
      <vt:lpstr>Coding Standards</vt:lpstr>
      <vt:lpstr>Agile Principles and Practices</vt:lpstr>
      <vt:lpstr>References</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 (DIT191 / EDA397)</dc:title>
  <dc:subject/>
  <dc:creator>Eric Knauss</dc:creator>
  <cp:keywords/>
  <dc:description/>
  <cp:lastModifiedBy>Eric Knauss</cp:lastModifiedBy>
  <cp:revision>22</cp:revision>
  <dcterms:created xsi:type="dcterms:W3CDTF">2014-03-17T22:18:24Z</dcterms:created>
  <dcterms:modified xsi:type="dcterms:W3CDTF">2016-03-22T16:10:45Z</dcterms:modified>
  <cp:category/>
</cp:coreProperties>
</file>